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606" r:id="rId2"/>
    <p:sldId id="264" r:id="rId3"/>
    <p:sldId id="265" r:id="rId4"/>
    <p:sldId id="266" r:id="rId5"/>
    <p:sldId id="267" r:id="rId6"/>
    <p:sldId id="268" r:id="rId7"/>
    <p:sldId id="590" r:id="rId8"/>
    <p:sldId id="591" r:id="rId9"/>
    <p:sldId id="317" r:id="rId10"/>
    <p:sldId id="658" r:id="rId11"/>
    <p:sldId id="659" r:id="rId12"/>
    <p:sldId id="660" r:id="rId13"/>
    <p:sldId id="661" r:id="rId14"/>
    <p:sldId id="662" r:id="rId15"/>
    <p:sldId id="680" r:id="rId16"/>
    <p:sldId id="663" r:id="rId17"/>
    <p:sldId id="664" r:id="rId18"/>
    <p:sldId id="665" r:id="rId19"/>
    <p:sldId id="666" r:id="rId20"/>
    <p:sldId id="579" r:id="rId21"/>
    <p:sldId id="616" r:id="rId22"/>
    <p:sldId id="617" r:id="rId23"/>
    <p:sldId id="618" r:id="rId24"/>
    <p:sldId id="619" r:id="rId25"/>
    <p:sldId id="620" r:id="rId26"/>
    <p:sldId id="621" r:id="rId27"/>
    <p:sldId id="622" r:id="rId28"/>
    <p:sldId id="623" r:id="rId29"/>
    <p:sldId id="318" r:id="rId30"/>
    <p:sldId id="548" r:id="rId31"/>
    <p:sldId id="319" r:id="rId32"/>
    <p:sldId id="549" r:id="rId33"/>
    <p:sldId id="545" r:id="rId34"/>
    <p:sldId id="547" r:id="rId35"/>
    <p:sldId id="574" r:id="rId36"/>
    <p:sldId id="667" r:id="rId37"/>
    <p:sldId id="668" r:id="rId38"/>
    <p:sldId id="669" r:id="rId39"/>
    <p:sldId id="553" r:id="rId40"/>
    <p:sldId id="671" r:id="rId41"/>
    <p:sldId id="670" r:id="rId42"/>
    <p:sldId id="672" r:id="rId43"/>
    <p:sldId id="673" r:id="rId44"/>
    <p:sldId id="674" r:id="rId45"/>
    <p:sldId id="675" r:id="rId46"/>
    <p:sldId id="676" r:id="rId47"/>
    <p:sldId id="677" r:id="rId48"/>
    <p:sldId id="678" r:id="rId49"/>
    <p:sldId id="679" r:id="rId50"/>
    <p:sldId id="534" r:id="rId51"/>
    <p:sldId id="586" r:id="rId52"/>
    <p:sldId id="681" r:id="rId53"/>
    <p:sldId id="682" r:id="rId54"/>
    <p:sldId id="646" r:id="rId55"/>
    <p:sldId id="647" r:id="rId56"/>
    <p:sldId id="648" r:id="rId57"/>
    <p:sldId id="686" r:id="rId58"/>
    <p:sldId id="652" r:id="rId59"/>
    <p:sldId id="653" r:id="rId60"/>
    <p:sldId id="687" r:id="rId61"/>
    <p:sldId id="688" r:id="rId62"/>
    <p:sldId id="599" r:id="rId63"/>
    <p:sldId id="683" r:id="rId64"/>
    <p:sldId id="684" r:id="rId65"/>
    <p:sldId id="533" r:id="rId66"/>
    <p:sldId id="68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89DB"/>
    <a:srgbClr val="F86A37"/>
    <a:srgbClr val="4472C4"/>
    <a:srgbClr val="DFDFDF"/>
    <a:srgbClr val="FABB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0424" autoAdjust="0"/>
  </p:normalViewPr>
  <p:slideViewPr>
    <p:cSldViewPr snapToGrid="0">
      <p:cViewPr varScale="1">
        <p:scale>
          <a:sx n="72" d="100"/>
          <a:sy n="72" d="100"/>
        </p:scale>
        <p:origin x="6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18D18-C391-4810-B693-074D225E0AA2}"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DA77E-40F5-404B-8B61-81A91A9001ED}" type="slidenum">
              <a:rPr lang="en-US" smtClean="0"/>
              <a:t>‹#›</a:t>
            </a:fld>
            <a:endParaRPr lang="en-US"/>
          </a:p>
        </p:txBody>
      </p:sp>
    </p:spTree>
    <p:extLst>
      <p:ext uri="{BB962C8B-B14F-4D97-AF65-F5344CB8AC3E}">
        <p14:creationId xmlns:p14="http://schemas.microsoft.com/office/powerpoint/2010/main" val="4231572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ableau.com/about/blog/2017/6/eye-tracking-study-5-key-learnings-data-designers-everywhere-72395"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tableau.com/learn/webinars/eye-tracking-what-it-teaches-us-about-dashboard-desig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ash.plot.ly/"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klipfolio.com/resources/articles/what-is-a-key-performance-indicato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737"/>
                </a:solidFill>
                <a:effectLst/>
                <a:latin typeface="Oxygen"/>
              </a:rPr>
              <a:t>While you may choose to keep your data visualization simple, combining multiple types of charts and diagrams can help tell a more rounded story.</a:t>
            </a:r>
          </a:p>
          <a:p>
            <a:r>
              <a:rPr lang="en-US" b="0" i="0" dirty="0">
                <a:solidFill>
                  <a:srgbClr val="373737"/>
                </a:solidFill>
                <a:effectLst/>
                <a:latin typeface="Oxygen"/>
              </a:rPr>
              <a:t>Because people use data visualizations to reinforce their opinions, you should always read data visualizations with a critical eye. </a:t>
            </a:r>
          </a:p>
          <a:p>
            <a:r>
              <a:rPr lang="en-US" b="0" i="0" dirty="0">
                <a:solidFill>
                  <a:srgbClr val="373737"/>
                </a:solidFill>
                <a:effectLst/>
                <a:latin typeface="Oxygen"/>
              </a:rPr>
              <a:t>Often enough, writers may be using data visualization to skew the data in a way that supports their opinions, but that may not be entirely truthful.</a:t>
            </a:r>
            <a:endParaRPr lang="en-US" dirty="0"/>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1</a:t>
            </a:fld>
            <a:endParaRPr lang="en-US"/>
          </a:p>
        </p:txBody>
      </p:sp>
    </p:spTree>
    <p:extLst>
      <p:ext uri="{BB962C8B-B14F-4D97-AF65-F5344CB8AC3E}">
        <p14:creationId xmlns:p14="http://schemas.microsoft.com/office/powerpoint/2010/main" val="550822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latin typeface="+mj-lt"/>
              </a:rPr>
              <a:t>A concise, descriptive title can make a huge difference in garnering attention and making a chart more memorable</a:t>
            </a:r>
          </a:p>
          <a:p>
            <a:endParaRPr lang="en-US" dirty="0"/>
          </a:p>
          <a:p>
            <a:r>
              <a:rPr lang="en-US" dirty="0"/>
              <a:t>The title should get inside the users brain and spark interest. It can excite, scare, be controversial, drive curiosity, invoke emotion, educate or be intriguing. </a:t>
            </a:r>
          </a:p>
          <a:p>
            <a:endParaRPr lang="en-US" dirty="0"/>
          </a:p>
          <a:p>
            <a:r>
              <a:rPr lang="en-US" dirty="0"/>
              <a:t>Bigfoot sightings are in decline – not super attention grabbing but in the title supports the context below by showing the sightings over time</a:t>
            </a:r>
          </a:p>
          <a:p>
            <a:endParaRPr lang="en-US" dirty="0"/>
          </a:p>
          <a:p>
            <a:r>
              <a:rPr lang="en-US" dirty="0"/>
              <a:t>How fast did he go? – My attention is grabbed. The design of the dashboard draws me to the red bar (prior context this is Felix Baumgartner’s jump to Earth from a helium balloon). I can quickly rank and compare how fast he went vs other common dimensions. The reference line is a nice touch as it adds an additional element of comparison.</a:t>
            </a:r>
          </a:p>
          <a:p>
            <a:endParaRPr lang="en-US" dirty="0"/>
          </a:p>
          <a:p>
            <a:r>
              <a:rPr lang="en-US" dirty="0"/>
              <a:t>Iraq’s bloody toll –this dashboard was published in South China’s Morning Post by Simon Scar– the word choice in the title is matched by the attention capturing bar chart – yes this is just an inverted bar chart made to look like blood.</a:t>
            </a:r>
          </a:p>
        </p:txBody>
      </p:sp>
    </p:spTree>
    <p:extLst>
      <p:ext uri="{BB962C8B-B14F-4D97-AF65-F5344CB8AC3E}">
        <p14:creationId xmlns:p14="http://schemas.microsoft.com/office/powerpoint/2010/main" val="2054665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BentonSans Book"/>
                <a:ea typeface="ＭＳ Ｐゴシック" charset="0"/>
                <a:cs typeface="ＭＳ Ｐゴシック" charset="0"/>
              </a:rPr>
              <a:t>When it comes to visual best practices, there aren’t any hard and fast rules, such as “do this and never do that.” It isn’t a black and white process. There are, however, guidelines that make sense most of the time. Many of these derive from studies done on how we as humans process things like color, shape, and size. When you really understand the concepts driving these guidelines, only then should you break them.</a:t>
            </a:r>
            <a:endParaRPr lang="en-US" dirty="0">
              <a:latin typeface="BentonSans Book" charset="0"/>
            </a:endParaRP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29</a:t>
            </a:fld>
            <a:endParaRPr lang="en-US"/>
          </a:p>
        </p:txBody>
      </p:sp>
    </p:spTree>
    <p:extLst>
      <p:ext uri="{BB962C8B-B14F-4D97-AF65-F5344CB8AC3E}">
        <p14:creationId xmlns:p14="http://schemas.microsoft.com/office/powerpoint/2010/main" val="1643053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you emphasizing something in particular? Do you have it where it will catch someone’s eye?</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30</a:t>
            </a:fld>
            <a:endParaRPr lang="en-US"/>
          </a:p>
        </p:txBody>
      </p:sp>
    </p:spTree>
    <p:extLst>
      <p:ext uri="{BB962C8B-B14F-4D97-AF65-F5344CB8AC3E}">
        <p14:creationId xmlns:p14="http://schemas.microsoft.com/office/powerpoint/2010/main" val="841133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latin typeface="Calibri" charset="0"/>
              </a:rPr>
              <a:t>How do people read web pages? They’re really interested in the top left. </a:t>
            </a:r>
          </a:p>
          <a:p>
            <a:pPr eaLnBrk="1" hangingPunct="1">
              <a:spcBef>
                <a:spcPct val="0"/>
              </a:spcBef>
            </a:pPr>
            <a:endParaRPr lang="en-US" dirty="0">
              <a:latin typeface="Calibri" charset="0"/>
            </a:endParaRPr>
          </a:p>
          <a:p>
            <a:pPr eaLnBrk="1" hangingPunct="1">
              <a:spcBef>
                <a:spcPct val="0"/>
              </a:spcBef>
            </a:pPr>
            <a:r>
              <a:rPr lang="en-US" baseline="0" dirty="0">
                <a:latin typeface="Calibri" charset="0"/>
              </a:rPr>
              <a:t>Then they drift across to the right a fair way.</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Then they figure they’ll go back and down a bit.</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But then they get bored and drift all over the place.</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Therefore – the most important thing should be in the top left: the headline, the instructions, the most important chart.</a:t>
            </a:r>
          </a:p>
          <a:p>
            <a:pPr eaLnBrk="1" hangingPunct="1">
              <a:spcBef>
                <a:spcPct val="0"/>
              </a:spcBef>
            </a:pPr>
            <a:r>
              <a:rPr lang="en-US" baseline="0" dirty="0">
                <a:latin typeface="Calibri" charset="0"/>
              </a:rPr>
              <a:t>The logo should be in the bottom right!</a:t>
            </a:r>
          </a:p>
          <a:p>
            <a:pPr eaLnBrk="1" hangingPunct="1">
              <a:spcBef>
                <a:spcPct val="0"/>
              </a:spcBef>
            </a:pPr>
            <a:endParaRPr lang="en-US" baseline="0" dirty="0">
              <a:latin typeface="Calibri" charset="0"/>
            </a:endParaRPr>
          </a:p>
          <a:p>
            <a:pPr eaLnBrk="1" hangingPunct="1">
              <a:spcBef>
                <a:spcPct val="0"/>
              </a:spcBef>
            </a:pPr>
            <a:r>
              <a:rPr lang="en-US" b="1" u="sng" baseline="0" dirty="0">
                <a:latin typeface="Calibri" charset="0"/>
              </a:rPr>
              <a:t>Additional resources:</a:t>
            </a:r>
          </a:p>
          <a:p>
            <a:pPr eaLnBrk="1" hangingPunct="1">
              <a:spcBef>
                <a:spcPct val="0"/>
              </a:spcBef>
            </a:pPr>
            <a:r>
              <a:rPr lang="en-US" dirty="0">
                <a:hlinkClick r:id="rId3"/>
              </a:rPr>
              <a:t>https://www.tableau.com/about/blog/2017/6/eye-tracking-study-5-key-learnings-data-designers-everywhere-72395</a:t>
            </a:r>
            <a:endParaRPr lang="en-US" dirty="0"/>
          </a:p>
          <a:p>
            <a:pPr eaLnBrk="1" hangingPunct="1">
              <a:spcBef>
                <a:spcPct val="0"/>
              </a:spcBef>
            </a:pPr>
            <a:endParaRPr lang="en-US" baseline="0" dirty="0">
              <a:latin typeface="Calibri" charset="0"/>
            </a:endParaRPr>
          </a:p>
          <a:p>
            <a:pPr eaLnBrk="1" hangingPunct="1">
              <a:spcBef>
                <a:spcPct val="0"/>
              </a:spcBef>
            </a:pPr>
            <a:r>
              <a:rPr lang="en-US" dirty="0">
                <a:hlinkClick r:id="rId4"/>
              </a:rPr>
              <a:t>https://www.tableau.com/learn/webinars/eye-tracking-what-it-teaches-us-about-dashboard-design</a:t>
            </a:r>
            <a:endParaRPr lang="en-US" baseline="0" dirty="0">
              <a:latin typeface="Calibri" charset="0"/>
            </a:endParaRP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31</a:t>
            </a:fld>
            <a:endParaRPr lang="en-US"/>
          </a:p>
        </p:txBody>
      </p:sp>
    </p:spTree>
    <p:extLst>
      <p:ext uri="{BB962C8B-B14F-4D97-AF65-F5344CB8AC3E}">
        <p14:creationId xmlns:p14="http://schemas.microsoft.com/office/powerpoint/2010/main" val="1434905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latin typeface="Calibri" charset="0"/>
              </a:rPr>
              <a:t>Let’s have a quick look on how the</a:t>
            </a:r>
            <a:r>
              <a:rPr lang="en-GB" baseline="0" dirty="0">
                <a:latin typeface="Calibri" charset="0"/>
              </a:rPr>
              <a:t> top left (and title) control the message</a:t>
            </a:r>
          </a:p>
          <a:p>
            <a:pPr eaLnBrk="1" hangingPunct="1">
              <a:spcBef>
                <a:spcPct val="0"/>
              </a:spcBef>
            </a:pPr>
            <a:endParaRPr lang="en-GB" sz="1800" b="0" i="0" kern="1200" baseline="0" dirty="0">
              <a:solidFill>
                <a:schemeClr val="tx1"/>
              </a:solidFill>
              <a:effectLst/>
              <a:latin typeface="Calibri" charset="0"/>
              <a:ea typeface="ＭＳ Ｐゴシック" charset="0"/>
              <a:cs typeface="ＭＳ Ｐゴシック" charset="0"/>
            </a:endParaRPr>
          </a:p>
          <a:p>
            <a:pPr eaLnBrk="1" hangingPunct="1">
              <a:spcBef>
                <a:spcPct val="0"/>
              </a:spcBef>
            </a:pPr>
            <a:r>
              <a:rPr lang="en-GB" sz="1800" b="0" i="0" kern="1200" baseline="0" dirty="0">
                <a:solidFill>
                  <a:schemeClr val="tx1"/>
                </a:solidFill>
                <a:effectLst/>
                <a:latin typeface="Calibri" charset="0"/>
                <a:ea typeface="ＭＳ Ｐゴシック" charset="0"/>
                <a:cs typeface="ＭＳ Ｐゴシック" charset="0"/>
              </a:rPr>
              <a:t>The message is the geographical distribution. What if we want the trend over time to be the message? How would we change the title and the graphics?</a:t>
            </a:r>
          </a:p>
          <a:p>
            <a:pPr eaLnBrk="1" hangingPunct="1">
              <a:spcBef>
                <a:spcPct val="0"/>
              </a:spcBef>
            </a:pPr>
            <a:endParaRPr lang="en-GB" sz="1800" b="0" i="0" kern="1200" baseline="0" dirty="0">
              <a:solidFill>
                <a:schemeClr val="tx1"/>
              </a:solidFill>
              <a:effectLst/>
              <a:latin typeface="Calibri" charset="0"/>
              <a:ea typeface="ＭＳ Ｐゴシック" charset="0"/>
            </a:endParaRPr>
          </a:p>
        </p:txBody>
      </p:sp>
    </p:spTree>
    <p:extLst>
      <p:ext uri="{BB962C8B-B14F-4D97-AF65-F5344CB8AC3E}">
        <p14:creationId xmlns:p14="http://schemas.microsoft.com/office/powerpoint/2010/main" val="4102791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1304925" rtl="0" eaLnBrk="1" fontAlgn="base" latinLnBrk="0" hangingPunct="1">
              <a:lnSpc>
                <a:spcPct val="100000"/>
              </a:lnSpc>
              <a:spcBef>
                <a:spcPct val="0"/>
              </a:spcBef>
              <a:spcAft>
                <a:spcPct val="0"/>
              </a:spcAft>
              <a:buClrTx/>
              <a:buSzTx/>
              <a:buFontTx/>
              <a:buNone/>
              <a:tabLst/>
              <a:defRPr/>
            </a:pPr>
            <a:r>
              <a:rPr lang="en-GB" dirty="0">
                <a:latin typeface="Calibri" charset="0"/>
              </a:rPr>
              <a:t>Now we have a totally different message with</a:t>
            </a:r>
            <a:r>
              <a:rPr lang="en-GB" baseline="0" dirty="0">
                <a:latin typeface="Calibri" charset="0"/>
              </a:rPr>
              <a:t> exactly the same data – I’ve moved the time series to the top, and included the season data too. With this and the title, the dashboard’s message is completely different.</a:t>
            </a:r>
            <a:endParaRPr lang="en-GB" sz="1200" b="0" i="0" kern="1200" dirty="0">
              <a:solidFill>
                <a:schemeClr val="tx1"/>
              </a:solidFill>
              <a:effectLst/>
              <a:latin typeface="BentonSans Book"/>
              <a:ea typeface="ＭＳ Ｐゴシック" charset="0"/>
              <a:cs typeface="ＭＳ Ｐゴシック" charset="0"/>
            </a:endParaRPr>
          </a:p>
          <a:p>
            <a:pPr>
              <a:spcBef>
                <a:spcPct val="0"/>
              </a:spcBef>
            </a:pPr>
            <a:endParaRPr lang="en-US" dirty="0">
              <a:latin typeface="BentonSans Book" charset="0"/>
            </a:endParaRPr>
          </a:p>
        </p:txBody>
      </p:sp>
    </p:spTree>
    <p:extLst>
      <p:ext uri="{BB962C8B-B14F-4D97-AF65-F5344CB8AC3E}">
        <p14:creationId xmlns:p14="http://schemas.microsoft.com/office/powerpoint/2010/main" val="283696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Sometimes we see empty space on our dashboard canvas and become overcome with this insatiable need to fill it.  DON’T GIVE 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Allow your dashboard to breath…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White space can provide balance to your dashboard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a:spcBef>
                <a:spcPct val="0"/>
              </a:spcBef>
            </a:pPr>
            <a:endParaRPr lang="en-US" dirty="0">
              <a:latin typeface="BentonSans Book" charset="0"/>
            </a:endParaRPr>
          </a:p>
        </p:txBody>
      </p:sp>
    </p:spTree>
    <p:extLst>
      <p:ext uri="{BB962C8B-B14F-4D97-AF65-F5344CB8AC3E}">
        <p14:creationId xmlns:p14="http://schemas.microsoft.com/office/powerpoint/2010/main" val="3546777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176EA-8428-48A8-9C25-E4321876D04D}" type="slidenum">
              <a:rPr lang="en-US" smtClean="0"/>
              <a:t>36</a:t>
            </a:fld>
            <a:endParaRPr lang="en-US"/>
          </a:p>
        </p:txBody>
      </p:sp>
    </p:spTree>
    <p:extLst>
      <p:ext uri="{BB962C8B-B14F-4D97-AF65-F5344CB8AC3E}">
        <p14:creationId xmlns:p14="http://schemas.microsoft.com/office/powerpoint/2010/main" val="787067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3279269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148920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737"/>
                </a:solidFill>
                <a:effectLst/>
                <a:latin typeface="Oxygen"/>
              </a:rPr>
              <a:t>Making the baselines something other than 0 to make numbers seem bigger or smaller than they are – this is called “truncating” a graph</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2</a:t>
            </a:fld>
            <a:endParaRPr lang="en-US"/>
          </a:p>
        </p:txBody>
      </p:sp>
    </p:spTree>
    <p:extLst>
      <p:ext uri="{BB962C8B-B14F-4D97-AF65-F5344CB8AC3E}">
        <p14:creationId xmlns:p14="http://schemas.microsoft.com/office/powerpoint/2010/main" val="1488933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t>A couple of years ago, I (Andy) purchased a Fitbit. The wearable device tracks your daily activity, focusing on how many steps you walk each day, with a default 10,000-step target. For the first few months, this device and its online dashboard were hugely motivating. (See Figure 32.1.) Fitbit took something that was difficult to record, step count, and made it easy to track. The dashboard didn’t just reveal my daily walking patterns; it motivated me to change my behavior and walk more. The dashboard showed me which days I was failing (mostly on workdays) and allowed me to make strategies to After a while, I came to know everything the dashboard was going to tell me. I no longer needed to look at the dashboard to know how many steps I’d taken. The dashboard had educated me to make a good estimate without needing to look at it. Step count had, in other words, become a commodity fact. I’d changed my lifestyle, and the dashboard became redundant. Now my questions were changing: What were my best and worst days ever? How did my daily activity change according to weather, mood, work commitments, and so on? Fitbit’s dashboard didn’t answer those questions. It was telling the same story it had been telling on the first day I used it, instead of offering new insights. My goals and related questions were changing, but Fitbit’s dashboard didn’t. </a:t>
            </a:r>
            <a:endParaRPr lang="en-US" dirty="0">
              <a:latin typeface="BentonSans Book" charset="0"/>
            </a:endParaRPr>
          </a:p>
        </p:txBody>
      </p:sp>
    </p:spTree>
    <p:extLst>
      <p:ext uri="{BB962C8B-B14F-4D97-AF65-F5344CB8AC3E}">
        <p14:creationId xmlns:p14="http://schemas.microsoft.com/office/powerpoint/2010/main" val="3534194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strike="noStrike" dirty="0">
                <a:solidFill>
                  <a:srgbClr val="265CC3"/>
                </a:solidFill>
                <a:effectLst/>
                <a:latin typeface="open-sans"/>
                <a:hlinkClick r:id="rId3"/>
              </a:rPr>
              <a:t>Dash</a:t>
            </a:r>
            <a:r>
              <a:rPr lang="en-US" b="0" i="0" u="none" strike="noStrike" dirty="0">
                <a:solidFill>
                  <a:srgbClr val="333333"/>
                </a:solidFill>
                <a:effectLst/>
                <a:latin typeface="open-sans"/>
              </a:rPr>
              <a:t> is an open-source framework for building analytical applications, with no </a:t>
            </a:r>
            <a:r>
              <a:rPr lang="en-US" b="0" i="0" u="none" strike="noStrike" dirty="0" err="1">
                <a:solidFill>
                  <a:srgbClr val="333333"/>
                </a:solidFill>
                <a:effectLst/>
                <a:latin typeface="open-sans"/>
              </a:rPr>
              <a:t>Javascript</a:t>
            </a:r>
            <a:r>
              <a:rPr lang="en-US" b="0" i="0" u="none" strike="noStrike" dirty="0">
                <a:solidFill>
                  <a:srgbClr val="333333"/>
                </a:solidFill>
                <a:effectLst/>
                <a:latin typeface="open-sans"/>
              </a:rPr>
              <a:t> required, and it is tightly integrated with the Plotly graphing library.</a:t>
            </a:r>
          </a:p>
          <a:p>
            <a:br>
              <a:rPr lang="en-US" dirty="0"/>
            </a:br>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62</a:t>
            </a:fld>
            <a:endParaRPr lang="en-US"/>
          </a:p>
        </p:txBody>
      </p:sp>
    </p:spTree>
    <p:extLst>
      <p:ext uri="{BB962C8B-B14F-4D97-AF65-F5344CB8AC3E}">
        <p14:creationId xmlns:p14="http://schemas.microsoft.com/office/powerpoint/2010/main" val="3014600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2 sub modules </a:t>
            </a:r>
          </a:p>
        </p:txBody>
      </p:sp>
      <p:sp>
        <p:nvSpPr>
          <p:cNvPr id="4" name="Slide Number Placeholder 3"/>
          <p:cNvSpPr>
            <a:spLocks noGrp="1"/>
          </p:cNvSpPr>
          <p:nvPr>
            <p:ph type="sldNum" sz="quarter" idx="5"/>
          </p:nvPr>
        </p:nvSpPr>
        <p:spPr/>
        <p:txBody>
          <a:bodyPr/>
          <a:lstStyle/>
          <a:p>
            <a:fld id="{170DA77E-40F5-404B-8B61-81A91A9001ED}" type="slidenum">
              <a:rPr lang="en-US" smtClean="0"/>
              <a:t>63</a:t>
            </a:fld>
            <a:endParaRPr lang="en-US"/>
          </a:p>
        </p:txBody>
      </p:sp>
    </p:spTree>
    <p:extLst>
      <p:ext uri="{BB962C8B-B14F-4D97-AF65-F5344CB8AC3E}">
        <p14:creationId xmlns:p14="http://schemas.microsoft.com/office/powerpoint/2010/main" val="2525094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extLst>
      <p:ext uri="{BB962C8B-B14F-4D97-AF65-F5344CB8AC3E}">
        <p14:creationId xmlns:p14="http://schemas.microsoft.com/office/powerpoint/2010/main" val="2266994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737"/>
                </a:solidFill>
                <a:effectLst/>
                <a:latin typeface="Oxygen"/>
              </a:rPr>
              <a:t>Compressing or expanding the scale of the Y-axis to make a line or bar seem bigger or smaller than it should be</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3</a:t>
            </a:fld>
            <a:endParaRPr lang="en-US"/>
          </a:p>
        </p:txBody>
      </p:sp>
    </p:spTree>
    <p:extLst>
      <p:ext uri="{BB962C8B-B14F-4D97-AF65-F5344CB8AC3E}">
        <p14:creationId xmlns:p14="http://schemas.microsoft.com/office/powerpoint/2010/main" val="4018493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737"/>
                </a:solidFill>
                <a:effectLst/>
                <a:latin typeface="Oxygen"/>
              </a:rPr>
              <a:t>Cherry picking data so that only the data points you want to include are on a graph (i.e. only telling part of the story)</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4</a:t>
            </a:fld>
            <a:endParaRPr lang="en-US"/>
          </a:p>
        </p:txBody>
      </p:sp>
    </p:spTree>
    <p:extLst>
      <p:ext uri="{BB962C8B-B14F-4D97-AF65-F5344CB8AC3E}">
        <p14:creationId xmlns:p14="http://schemas.microsoft.com/office/powerpoint/2010/main" val="2627459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737"/>
                </a:solidFill>
                <a:effectLst/>
                <a:latin typeface="Oxygen"/>
              </a:rPr>
              <a:t>Using the wrong type of chart, graph or diagram for your data</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5</a:t>
            </a:fld>
            <a:endParaRPr lang="en-US"/>
          </a:p>
        </p:txBody>
      </p:sp>
    </p:spTree>
    <p:extLst>
      <p:ext uri="{BB962C8B-B14F-4D97-AF65-F5344CB8AC3E}">
        <p14:creationId xmlns:p14="http://schemas.microsoft.com/office/powerpoint/2010/main" val="3928112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737"/>
                </a:solidFill>
                <a:effectLst/>
                <a:latin typeface="Oxygen"/>
              </a:rPr>
              <a:t>Going against standard, expected data visualization conventions</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6</a:t>
            </a:fld>
            <a:endParaRPr lang="en-US"/>
          </a:p>
        </p:txBody>
      </p:sp>
    </p:spTree>
    <p:extLst>
      <p:ext uri="{BB962C8B-B14F-4D97-AF65-F5344CB8AC3E}">
        <p14:creationId xmlns:p14="http://schemas.microsoft.com/office/powerpoint/2010/main" val="775289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talked about how to use </a:t>
            </a:r>
            <a:r>
              <a:rPr lang="en-US" dirty="0" err="1"/>
              <a:t>preattentive</a:t>
            </a:r>
            <a:r>
              <a:rPr lang="en-US" dirty="0"/>
              <a:t> attributes to craft good data visualizations. By using those attributes, we can use the power of our visual system to our advantage. Unfortunately, our visual system also can be confused easily. In this section, we look at some common pitfalls. </a:t>
            </a:r>
          </a:p>
        </p:txBody>
      </p:sp>
      <p:sp>
        <p:nvSpPr>
          <p:cNvPr id="4" name="Slide Number Placeholder 3"/>
          <p:cNvSpPr>
            <a:spLocks noGrp="1"/>
          </p:cNvSpPr>
          <p:nvPr>
            <p:ph type="sldNum" sz="quarter" idx="5"/>
          </p:nvPr>
        </p:nvSpPr>
        <p:spPr/>
        <p:txBody>
          <a:bodyPr/>
          <a:lstStyle/>
          <a:p>
            <a:fld id="{170DA77E-40F5-404B-8B61-81A91A9001ED}" type="slidenum">
              <a:rPr lang="en-US" smtClean="0"/>
              <a:t>7</a:t>
            </a:fld>
            <a:endParaRPr lang="en-US"/>
          </a:p>
        </p:txBody>
      </p:sp>
    </p:spTree>
    <p:extLst>
      <p:ext uri="{BB962C8B-B14F-4D97-AF65-F5344CB8AC3E}">
        <p14:creationId xmlns:p14="http://schemas.microsoft.com/office/powerpoint/2010/main" val="198264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underestimate the size of the bigger circles. The point is that while size is </a:t>
            </a:r>
            <a:r>
              <a:rPr lang="en-US" dirty="0" err="1"/>
              <a:t>preattentive</a:t>
            </a:r>
            <a:r>
              <a:rPr lang="en-US" dirty="0"/>
              <a:t>, we’re not able to tell the differences with any accuracy. Consider the same data shown as a bar chart in Figure 1.41. In the bar chart, we are encoding the quantitative variable, deaths per day, using length. Notice how Figure 1.41 Bar chart version of the circle charts. accurately you can see the differences. This is why the bar chart is such a reliable chart to use: Length is one of the most efficient </a:t>
            </a:r>
            <a:r>
              <a:rPr lang="en-US" dirty="0" err="1"/>
              <a:t>preattentive</a:t>
            </a:r>
            <a:r>
              <a:rPr lang="en-US" dirty="0"/>
              <a:t> attributes for us to process.</a:t>
            </a:r>
          </a:p>
        </p:txBody>
      </p:sp>
      <p:sp>
        <p:nvSpPr>
          <p:cNvPr id="4" name="Slide Number Placeholder 3"/>
          <p:cNvSpPr>
            <a:spLocks noGrp="1"/>
          </p:cNvSpPr>
          <p:nvPr>
            <p:ph type="sldNum" sz="quarter" idx="5"/>
          </p:nvPr>
        </p:nvSpPr>
        <p:spPr/>
        <p:txBody>
          <a:bodyPr/>
          <a:lstStyle/>
          <a:p>
            <a:fld id="{170DA77E-40F5-404B-8B61-81A91A9001ED}" type="slidenum">
              <a:rPr lang="en-US" smtClean="0"/>
              <a:t>8</a:t>
            </a:fld>
            <a:endParaRPr lang="en-US"/>
          </a:p>
        </p:txBody>
      </p:sp>
    </p:spTree>
    <p:extLst>
      <p:ext uri="{BB962C8B-B14F-4D97-AF65-F5344CB8AC3E}">
        <p14:creationId xmlns:p14="http://schemas.microsoft.com/office/powerpoint/2010/main" val="160484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dashboard is a visual display of data used to monitor conditions and/or facilitate understanding</a:t>
            </a:r>
          </a:p>
          <a:p>
            <a:endParaRPr lang="en-US" dirty="0"/>
          </a:p>
          <a:p>
            <a:r>
              <a:rPr lang="en-US" b="0" i="0" dirty="0">
                <a:solidFill>
                  <a:srgbClr val="333333"/>
                </a:solidFill>
                <a:effectLst/>
                <a:latin typeface="Open Sans" panose="020B0606030504020204" pitchFamily="34" charset="0"/>
              </a:rPr>
              <a:t>A data dashboard is an information management tool used to track, analyze, and display </a:t>
            </a:r>
            <a:r>
              <a:rPr lang="en-US" b="0" i="0" u="none" strike="noStrike" dirty="0">
                <a:solidFill>
                  <a:srgbClr val="4B57C5"/>
                </a:solidFill>
                <a:effectLst/>
                <a:latin typeface="Open Sans" panose="020B0606030504020204" pitchFamily="34" charset="0"/>
                <a:hlinkClick r:id="rId3" tooltip="What is a KPI?"/>
              </a:rPr>
              <a:t>key performance indicators</a:t>
            </a:r>
            <a:r>
              <a:rPr lang="en-US" b="0" i="0" dirty="0">
                <a:solidFill>
                  <a:srgbClr val="333333"/>
                </a:solidFill>
                <a:effectLst/>
                <a:latin typeface="Open Sans" panose="020B0606030504020204" pitchFamily="34" charset="0"/>
              </a:rPr>
              <a:t>, metrics, and data points. You can use a dashboard to monitor the overall health of your business, department, or a specific process</a:t>
            </a:r>
          </a:p>
          <a:p>
            <a:endParaRPr lang="en-US" b="0" i="0" dirty="0">
              <a:solidFill>
                <a:srgbClr val="333333"/>
              </a:solidFill>
              <a:effectLst/>
              <a:latin typeface="Open Sans" panose="020B0606030504020204" pitchFamily="34" charset="0"/>
            </a:endParaRPr>
          </a:p>
          <a:p>
            <a:r>
              <a:rPr lang="en-US" b="0" i="0" dirty="0">
                <a:solidFill>
                  <a:srgbClr val="333333"/>
                </a:solidFill>
                <a:effectLst/>
                <a:latin typeface="Open Sans" panose="020B0606030504020204" pitchFamily="34" charset="0"/>
              </a:rPr>
              <a:t>Dashboards aggregate data from multiple data sources. A dashboard isn’t just about saving time, but seeing all of your data together in one place. The connection between your data isn’t another API call—it’s you and the expertise you bring to the metrics that are the power behind your business.</a:t>
            </a:r>
          </a:p>
          <a:p>
            <a:endParaRPr lang="en-US" dirty="0"/>
          </a:p>
        </p:txBody>
      </p:sp>
      <p:sp>
        <p:nvSpPr>
          <p:cNvPr id="4" name="Slide Number Placeholder 3"/>
          <p:cNvSpPr>
            <a:spLocks noGrp="1"/>
          </p:cNvSpPr>
          <p:nvPr>
            <p:ph type="sldNum" sz="quarter" idx="5"/>
          </p:nvPr>
        </p:nvSpPr>
        <p:spPr/>
        <p:txBody>
          <a:bodyPr/>
          <a:lstStyle/>
          <a:p>
            <a:fld id="{170DA77E-40F5-404B-8B61-81A91A9001ED}" type="slidenum">
              <a:rPr lang="en-US" smtClean="0"/>
              <a:t>9</a:t>
            </a:fld>
            <a:endParaRPr lang="en-US"/>
          </a:p>
        </p:txBody>
      </p:sp>
    </p:spTree>
    <p:extLst>
      <p:ext uri="{BB962C8B-B14F-4D97-AF65-F5344CB8AC3E}">
        <p14:creationId xmlns:p14="http://schemas.microsoft.com/office/powerpoint/2010/main" val="12042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25A2-98D4-440F-BE63-2E8B88CB4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064251-A7FB-4602-8AD8-9B682FF755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BF51C6-5731-4CFD-A0EF-824538415206}"/>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25DEAB73-9AE7-4444-9BEA-5B59C0AEE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3731B-BAB2-4FB6-8152-00835DFEB553}"/>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55962772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9758-23EA-4818-8868-88B6662A3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EA23EE-6451-4980-8ADA-BAF169370A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8200A-07D2-40A2-AF1D-5184A3EB0612}"/>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E6086B47-ECCB-438F-B2CF-825BBD588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95D70-3875-4F2D-BE38-78662D3697CF}"/>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200585241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955E8-CA41-4DB3-8479-A5648BFAE1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7C369B-7131-4F88-AE23-93F4B98D42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ADEBC-7B1A-407C-A8F3-76B0D8EEC5CE}"/>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3E6DB7D6-8849-4689-9AEA-CDEAB7827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FB8846-D7B7-440B-AB87-CFB7C75F293C}"/>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29395404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730499" y="2032001"/>
            <a:ext cx="7610943" cy="634789"/>
          </a:xfrm>
        </p:spPr>
        <p:txBody>
          <a:bodyPr/>
          <a:lstStyle>
            <a:lvl1pPr>
              <a:defRPr sz="45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2967567" y="3111500"/>
            <a:ext cx="6731000" cy="276999"/>
          </a:xfrm>
          <a:prstGeom prst="rect">
            <a:avLst/>
          </a:prstGeom>
        </p:spPr>
        <p:txBody>
          <a:bodyPr lIns="0" tIns="0" rIns="0" bIns="0">
            <a:spAutoFit/>
          </a:bodyPr>
          <a:lstStyle>
            <a:lvl1pPr marL="0" indent="0">
              <a:buNone/>
              <a:defRPr sz="2000" baseline="0">
                <a:solidFill>
                  <a:schemeClr val="accent5"/>
                </a:solidFill>
                <a:latin typeface="Merriweather Light"/>
                <a:cs typeface="Merriweather Light"/>
              </a:defRPr>
            </a:lvl1pPr>
            <a:lvl2pPr marL="544237" indent="0">
              <a:buNone/>
              <a:defRPr sz="833"/>
            </a:lvl2pPr>
            <a:lvl3pPr marL="1088474" indent="0">
              <a:buNone/>
              <a:defRPr sz="833"/>
            </a:lvl3pPr>
            <a:lvl4pPr marL="1632711" indent="0">
              <a:buNone/>
              <a:defRPr sz="833"/>
            </a:lvl4pPr>
            <a:lvl5pPr marL="2176948" indent="0">
              <a:buNone/>
              <a:defRPr sz="833"/>
            </a:lvl5pPr>
          </a:lstStyle>
          <a:p>
            <a:pPr lvl="0"/>
            <a:r>
              <a:rPr lang="en-US"/>
              <a:t>Click to edit Master text styles</a:t>
            </a:r>
          </a:p>
        </p:txBody>
      </p:sp>
    </p:spTree>
    <p:extLst>
      <p:ext uri="{BB962C8B-B14F-4D97-AF65-F5344CB8AC3E}">
        <p14:creationId xmlns:p14="http://schemas.microsoft.com/office/powerpoint/2010/main" val="38727631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6858002"/>
          </a:xfrm>
          <a:prstGeom prst="rect">
            <a:avLst/>
          </a:prstGeom>
          <a:ln w="6350" cmpd="sng">
            <a:solidFill>
              <a:schemeClr val="tx1"/>
            </a:solidFill>
          </a:ln>
        </p:spPr>
        <p:txBody>
          <a:bodyPr lIns="91440" tIns="45720" rIns="91440" bIns="45720"/>
          <a:lstStyle>
            <a:lvl1pPr marL="0" indent="0">
              <a:buFontTx/>
              <a:buNone/>
              <a:defRPr sz="2333">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15703795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C9A-AC22-411F-BE86-FF2A5F2B1A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F48F8-9637-4FF9-8DB8-39D8F59833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78A43-A662-4633-9F4C-3C978E11B8A0}"/>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D3E56293-187F-466E-BD14-1022C3157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8F3D4-D3C0-4FAA-AE64-7B4B26DB810B}"/>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271216659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2A63-0792-41D3-AE04-F22D79FAA2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1D96C-9A3E-41E7-BB54-8AF83391D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89B5A7-D920-4357-A9AF-CD2CF7B024D4}"/>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BFEE842E-5447-42AD-8557-AAE564D4F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BA41D-4A98-4EDB-83FD-1EDDE1BC5B24}"/>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53983174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F011-41AF-485B-81D8-5E2B21B88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8A16E-4C60-4A5D-8A08-70EF9E17D4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29BE5A-DCAF-4608-87ED-FEA7F3EA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A98509-56E8-47E5-8227-BD227748869A}"/>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6" name="Footer Placeholder 5">
            <a:extLst>
              <a:ext uri="{FF2B5EF4-FFF2-40B4-BE49-F238E27FC236}">
                <a16:creationId xmlns:a16="http://schemas.microsoft.com/office/drawing/2014/main" id="{5D8A1EA0-8F1D-4500-BA6B-C25DACE996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43D1E-6CD1-4594-8054-8729C6E1DF1A}"/>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99511580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6B80-1BC2-45FC-89B9-7DA1DA4B70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CB4BA6-D0EA-4EB5-9497-0D7FD7BA86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2DDE29-765D-43A9-A18A-D33F50B1CF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06D6E-5CC8-4F5F-BFA8-BD40D113F4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623BD5-7AF6-4EDC-92F4-C5A4FAE67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D7568-5C26-4D03-BEDA-C28D9A797AB3}"/>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8" name="Footer Placeholder 7">
            <a:extLst>
              <a:ext uri="{FF2B5EF4-FFF2-40B4-BE49-F238E27FC236}">
                <a16:creationId xmlns:a16="http://schemas.microsoft.com/office/drawing/2014/main" id="{30BD4A0A-CCF1-4164-9D9E-15E4778DF5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9594E6-17E5-4E85-9093-0DE19A8D6EF5}"/>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95111872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79CE-503D-42CD-85DF-18673FDD9B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ADF07A-74D4-4410-BA11-3803F70507A2}"/>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4" name="Footer Placeholder 3">
            <a:extLst>
              <a:ext uri="{FF2B5EF4-FFF2-40B4-BE49-F238E27FC236}">
                <a16:creationId xmlns:a16="http://schemas.microsoft.com/office/drawing/2014/main" id="{524E9436-986D-474D-914E-ADB9E0244E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39B52D-C6A1-4462-BA22-2F5FA749A690}"/>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265261069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D800A-C8C4-47F0-AEFC-0EDC16699B54}"/>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3" name="Footer Placeholder 2">
            <a:extLst>
              <a:ext uri="{FF2B5EF4-FFF2-40B4-BE49-F238E27FC236}">
                <a16:creationId xmlns:a16="http://schemas.microsoft.com/office/drawing/2014/main" id="{B2A271E2-64E7-46E6-97FA-C0BA8A50D6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62F71A-721E-4261-BC8F-2E00056EC958}"/>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104337565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F683-4851-49FE-BB9A-BC3E1776A6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71AD27-8C03-452A-9C64-96914D55C3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88635F-46E1-4DC6-86E9-04D0FFF16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1582C-E666-4626-9598-31977CAAE161}"/>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6" name="Footer Placeholder 5">
            <a:extLst>
              <a:ext uri="{FF2B5EF4-FFF2-40B4-BE49-F238E27FC236}">
                <a16:creationId xmlns:a16="http://schemas.microsoft.com/office/drawing/2014/main" id="{4BB7CD58-DE04-45F7-8779-2504BC4FC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3F196E-DB37-45B6-A7A5-D6CC232B723A}"/>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421927107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B099-2A40-420A-BD78-BE2B6C0FC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7DE4EF-CCD6-4F9A-B4FE-0D6D570EF9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BE3614-A7D3-4C70-9B58-B15805F2F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2CC3F-5B24-44D6-BB1C-71666FC7FB7D}"/>
              </a:ext>
            </a:extLst>
          </p:cNvPr>
          <p:cNvSpPr>
            <a:spLocks noGrp="1"/>
          </p:cNvSpPr>
          <p:nvPr>
            <p:ph type="dt" sz="half" idx="10"/>
          </p:nvPr>
        </p:nvSpPr>
        <p:spPr/>
        <p:txBody>
          <a:bodyPr/>
          <a:lstStyle/>
          <a:p>
            <a:fld id="{51E341D4-7B3F-4399-92FF-B1370B1F8113}" type="datetimeFigureOut">
              <a:rPr lang="en-US" smtClean="0"/>
              <a:t>3/29/2022</a:t>
            </a:fld>
            <a:endParaRPr lang="en-US"/>
          </a:p>
        </p:txBody>
      </p:sp>
      <p:sp>
        <p:nvSpPr>
          <p:cNvPr id="6" name="Footer Placeholder 5">
            <a:extLst>
              <a:ext uri="{FF2B5EF4-FFF2-40B4-BE49-F238E27FC236}">
                <a16:creationId xmlns:a16="http://schemas.microsoft.com/office/drawing/2014/main" id="{017CB881-AFBB-49AD-9A18-825D84EBF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C0ED3-A252-41F7-BD02-D88E7EA600D8}"/>
              </a:ext>
            </a:extLst>
          </p:cNvPr>
          <p:cNvSpPr>
            <a:spLocks noGrp="1"/>
          </p:cNvSpPr>
          <p:nvPr>
            <p:ph type="sldNum" sz="quarter" idx="12"/>
          </p:nvPr>
        </p:nvSpPr>
        <p:spPr/>
        <p:txBody>
          <a:bodyPr/>
          <a:lstStyle/>
          <a:p>
            <a:fld id="{6BE13447-6AA0-4702-A40D-17B618169BE7}" type="slidenum">
              <a:rPr lang="en-US" smtClean="0"/>
              <a:t>‹#›</a:t>
            </a:fld>
            <a:endParaRPr lang="en-US"/>
          </a:p>
        </p:txBody>
      </p:sp>
    </p:spTree>
    <p:extLst>
      <p:ext uri="{BB962C8B-B14F-4D97-AF65-F5344CB8AC3E}">
        <p14:creationId xmlns:p14="http://schemas.microsoft.com/office/powerpoint/2010/main" val="42845992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43D7AC-79F3-4C3E-AC99-BB16363DED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EB4AB8-BD26-4B3F-88A5-28E5C84B8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6F64A-AB51-4981-AB81-34E262FF96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341D4-7B3F-4399-92FF-B1370B1F8113}" type="datetimeFigureOut">
              <a:rPr lang="en-US" smtClean="0"/>
              <a:t>3/29/2022</a:t>
            </a:fld>
            <a:endParaRPr lang="en-US"/>
          </a:p>
        </p:txBody>
      </p:sp>
      <p:sp>
        <p:nvSpPr>
          <p:cNvPr id="5" name="Footer Placeholder 4">
            <a:extLst>
              <a:ext uri="{FF2B5EF4-FFF2-40B4-BE49-F238E27FC236}">
                <a16:creationId xmlns:a16="http://schemas.microsoft.com/office/drawing/2014/main" id="{A12461E7-E850-43F7-B1FF-90CE02933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1E058A-3035-4106-A02B-81C38C74B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E13447-6AA0-4702-A40D-17B618169BE7}" type="slidenum">
              <a:rPr lang="en-US" smtClean="0"/>
              <a:t>‹#›</a:t>
            </a:fld>
            <a:endParaRPr lang="en-US"/>
          </a:p>
        </p:txBody>
      </p:sp>
    </p:spTree>
    <p:extLst>
      <p:ext uri="{BB962C8B-B14F-4D97-AF65-F5344CB8AC3E}">
        <p14:creationId xmlns:p14="http://schemas.microsoft.com/office/powerpoint/2010/main" val="1411335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3.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CA17C1-E792-4732-AED2-FA0F2C7A1EF7}"/>
              </a:ext>
            </a:extLst>
          </p:cNvPr>
          <p:cNvSpPr>
            <a:spLocks noGrp="1"/>
          </p:cNvSpPr>
          <p:nvPr>
            <p:ph type="title"/>
          </p:nvPr>
        </p:nvSpPr>
        <p:spPr>
          <a:xfrm>
            <a:off x="1441340" y="1496501"/>
            <a:ext cx="10515600" cy="1325563"/>
          </a:xfrm>
        </p:spPr>
        <p:txBody>
          <a:bodyPr/>
          <a:lstStyle/>
          <a:p>
            <a:r>
              <a:rPr lang="en-US" b="1" i="0" dirty="0">
                <a:solidFill>
                  <a:schemeClr val="bg1"/>
                </a:solidFill>
                <a:effectLst/>
                <a:latin typeface="Oxygen"/>
              </a:rPr>
              <a:t>Avoid Distorting The Data</a:t>
            </a:r>
            <a:endParaRPr lang="en-US" dirty="0">
              <a:solidFill>
                <a:schemeClr val="bg1"/>
              </a:solidFill>
            </a:endParaRPr>
          </a:p>
        </p:txBody>
      </p:sp>
      <p:sp>
        <p:nvSpPr>
          <p:cNvPr id="5" name="Isosceles Triangle 4">
            <a:extLst>
              <a:ext uri="{FF2B5EF4-FFF2-40B4-BE49-F238E27FC236}">
                <a16:creationId xmlns:a16="http://schemas.microsoft.com/office/drawing/2014/main" id="{25ACBCE1-94DD-447F-8CA7-6B57B3F244F4}"/>
              </a:ext>
            </a:extLst>
          </p:cNvPr>
          <p:cNvSpPr/>
          <p:nvPr/>
        </p:nvSpPr>
        <p:spPr>
          <a:xfrm rot="5400000">
            <a:off x="417767" y="1911994"/>
            <a:ext cx="1016514" cy="75166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F2C7609-5530-461E-8F7C-AB76FA47E917}"/>
              </a:ext>
            </a:extLst>
          </p:cNvPr>
          <p:cNvSpPr/>
          <p:nvPr/>
        </p:nvSpPr>
        <p:spPr>
          <a:xfrm>
            <a:off x="1301858" y="2527139"/>
            <a:ext cx="9468173" cy="1258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70111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F2CD-072B-40AB-9758-C43321C880F3}"/>
              </a:ext>
            </a:extLst>
          </p:cNvPr>
          <p:cNvSpPr>
            <a:spLocks noGrp="1"/>
          </p:cNvSpPr>
          <p:nvPr>
            <p:ph type="title"/>
          </p:nvPr>
        </p:nvSpPr>
        <p:spPr/>
        <p:txBody>
          <a:bodyPr/>
          <a:lstStyle/>
          <a:p>
            <a:r>
              <a:rPr lang="en-US" b="1" dirty="0">
                <a:solidFill>
                  <a:schemeClr val="accent1">
                    <a:lumMod val="50000"/>
                  </a:schemeClr>
                </a:solidFill>
              </a:rPr>
              <a:t>Are All Dashboards the Same?</a:t>
            </a:r>
          </a:p>
        </p:txBody>
      </p:sp>
      <p:sp>
        <p:nvSpPr>
          <p:cNvPr id="4" name="TextBox 3">
            <a:extLst>
              <a:ext uri="{FF2B5EF4-FFF2-40B4-BE49-F238E27FC236}">
                <a16:creationId xmlns:a16="http://schemas.microsoft.com/office/drawing/2014/main" id="{9A5BA994-23AD-449D-A161-153D62FB4A94}"/>
              </a:ext>
            </a:extLst>
          </p:cNvPr>
          <p:cNvSpPr txBox="1"/>
          <p:nvPr/>
        </p:nvSpPr>
        <p:spPr>
          <a:xfrm rot="19252940">
            <a:off x="3130170" y="2580231"/>
            <a:ext cx="4680884" cy="3154710"/>
          </a:xfrm>
          <a:prstGeom prst="rect">
            <a:avLst/>
          </a:prstGeom>
          <a:noFill/>
          <a:ln w="9525" cap="flat" cmpd="sng" algn="ctr">
            <a:solidFill>
              <a:schemeClr val="accent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sz="19900" dirty="0">
                <a:ln w="0"/>
                <a:solidFill>
                  <a:schemeClr val="accent1"/>
                </a:solidFill>
                <a:effectLst>
                  <a:outerShdw blurRad="38100" dist="25400" dir="5400000" algn="ctr" rotWithShape="0">
                    <a:srgbClr val="6E747A">
                      <a:alpha val="43000"/>
                    </a:srgbClr>
                  </a:outerShdw>
                </a:effectLst>
              </a:rPr>
              <a:t>NO!</a:t>
            </a:r>
          </a:p>
        </p:txBody>
      </p:sp>
    </p:spTree>
    <p:extLst>
      <p:ext uri="{BB962C8B-B14F-4D97-AF65-F5344CB8AC3E}">
        <p14:creationId xmlns:p14="http://schemas.microsoft.com/office/powerpoint/2010/main" val="33749544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EC94-F881-44D1-A4A0-D0AEBFAAE847}"/>
              </a:ext>
            </a:extLst>
          </p:cNvPr>
          <p:cNvSpPr>
            <a:spLocks noGrp="1"/>
          </p:cNvSpPr>
          <p:nvPr>
            <p:ph type="title"/>
          </p:nvPr>
        </p:nvSpPr>
        <p:spPr/>
        <p:txBody>
          <a:bodyPr/>
          <a:lstStyle/>
          <a:p>
            <a:r>
              <a:rPr lang="en-US" b="1" dirty="0">
                <a:solidFill>
                  <a:schemeClr val="accent1">
                    <a:lumMod val="50000"/>
                  </a:schemeClr>
                </a:solidFill>
              </a:rPr>
              <a:t>Are All Dashboards the Same?</a:t>
            </a:r>
            <a:endParaRPr lang="en-US" dirty="0"/>
          </a:p>
        </p:txBody>
      </p:sp>
      <p:pic>
        <p:nvPicPr>
          <p:cNvPr id="5" name="Picture 4">
            <a:extLst>
              <a:ext uri="{FF2B5EF4-FFF2-40B4-BE49-F238E27FC236}">
                <a16:creationId xmlns:a16="http://schemas.microsoft.com/office/drawing/2014/main" id="{2BAA0A01-0912-4AB4-93BC-A73339D938FC}"/>
              </a:ext>
            </a:extLst>
          </p:cNvPr>
          <p:cNvPicPr>
            <a:picLocks noChangeAspect="1"/>
          </p:cNvPicPr>
          <p:nvPr/>
        </p:nvPicPr>
        <p:blipFill rotWithShape="1">
          <a:blip r:embed="rId2"/>
          <a:srcRect l="18808" t="6748" r="19000" b="9911"/>
          <a:stretch/>
        </p:blipFill>
        <p:spPr>
          <a:xfrm>
            <a:off x="2475914" y="1825625"/>
            <a:ext cx="7287064" cy="5032375"/>
          </a:xfrm>
          <a:prstGeom prst="rect">
            <a:avLst/>
          </a:prstGeom>
        </p:spPr>
      </p:pic>
    </p:spTree>
    <p:extLst>
      <p:ext uri="{BB962C8B-B14F-4D97-AF65-F5344CB8AC3E}">
        <p14:creationId xmlns:p14="http://schemas.microsoft.com/office/powerpoint/2010/main" val="224122038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2D16C-95A6-4851-9E5D-10C29461C470}"/>
              </a:ext>
            </a:extLst>
          </p:cNvPr>
          <p:cNvSpPr>
            <a:spLocks noGrp="1"/>
          </p:cNvSpPr>
          <p:nvPr>
            <p:ph type="title"/>
          </p:nvPr>
        </p:nvSpPr>
        <p:spPr/>
        <p:txBody>
          <a:bodyPr/>
          <a:lstStyle/>
          <a:p>
            <a:r>
              <a:rPr lang="en-US" b="1" dirty="0">
                <a:solidFill>
                  <a:schemeClr val="accent1">
                    <a:lumMod val="50000"/>
                  </a:schemeClr>
                </a:solidFill>
              </a:rPr>
              <a:t>Are All Dashboards the Same?</a:t>
            </a:r>
            <a:endParaRPr lang="en-US" dirty="0"/>
          </a:p>
        </p:txBody>
      </p:sp>
      <p:pic>
        <p:nvPicPr>
          <p:cNvPr id="5" name="Picture 4">
            <a:extLst>
              <a:ext uri="{FF2B5EF4-FFF2-40B4-BE49-F238E27FC236}">
                <a16:creationId xmlns:a16="http://schemas.microsoft.com/office/drawing/2014/main" id="{84331AEB-C49C-4F9E-AF1E-2F79D9B1CD26}"/>
              </a:ext>
            </a:extLst>
          </p:cNvPr>
          <p:cNvPicPr>
            <a:picLocks noChangeAspect="1"/>
          </p:cNvPicPr>
          <p:nvPr/>
        </p:nvPicPr>
        <p:blipFill rotWithShape="1">
          <a:blip r:embed="rId2"/>
          <a:srcRect l="19269" t="8389" r="17039" b="8288"/>
          <a:stretch/>
        </p:blipFill>
        <p:spPr>
          <a:xfrm>
            <a:off x="2335237" y="1690688"/>
            <a:ext cx="7244861" cy="5163795"/>
          </a:xfrm>
          <a:prstGeom prst="rect">
            <a:avLst/>
          </a:prstGeom>
        </p:spPr>
      </p:pic>
    </p:spTree>
    <p:extLst>
      <p:ext uri="{BB962C8B-B14F-4D97-AF65-F5344CB8AC3E}">
        <p14:creationId xmlns:p14="http://schemas.microsoft.com/office/powerpoint/2010/main" val="74151829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5429DC-916F-4D24-85FA-5592EF6396DB}"/>
              </a:ext>
            </a:extLst>
          </p:cNvPr>
          <p:cNvPicPr>
            <a:picLocks noChangeAspect="1"/>
          </p:cNvPicPr>
          <p:nvPr/>
        </p:nvPicPr>
        <p:blipFill rotWithShape="1">
          <a:blip r:embed="rId2"/>
          <a:srcRect l="28731" t="6749" r="33538" b="8288"/>
          <a:stretch/>
        </p:blipFill>
        <p:spPr>
          <a:xfrm>
            <a:off x="3795932" y="668851"/>
            <a:ext cx="4600136" cy="5824024"/>
          </a:xfrm>
          <a:prstGeom prst="rect">
            <a:avLst/>
          </a:prstGeom>
        </p:spPr>
      </p:pic>
      <p:pic>
        <p:nvPicPr>
          <p:cNvPr id="6" name="Picture 5">
            <a:extLst>
              <a:ext uri="{FF2B5EF4-FFF2-40B4-BE49-F238E27FC236}">
                <a16:creationId xmlns:a16="http://schemas.microsoft.com/office/drawing/2014/main" id="{0BEC0254-69BC-495B-9AF3-41DA0614BAD1}"/>
              </a:ext>
            </a:extLst>
          </p:cNvPr>
          <p:cNvPicPr>
            <a:picLocks noChangeAspect="1"/>
          </p:cNvPicPr>
          <p:nvPr/>
        </p:nvPicPr>
        <p:blipFill rotWithShape="1">
          <a:blip r:embed="rId2"/>
          <a:srcRect l="28731" t="12827" r="33538" b="8288"/>
          <a:stretch/>
        </p:blipFill>
        <p:spPr>
          <a:xfrm>
            <a:off x="3948332" y="1237957"/>
            <a:ext cx="4600136" cy="5407318"/>
          </a:xfrm>
          <a:prstGeom prst="rect">
            <a:avLst/>
          </a:prstGeom>
        </p:spPr>
      </p:pic>
    </p:spTree>
    <p:extLst>
      <p:ext uri="{BB962C8B-B14F-4D97-AF65-F5344CB8AC3E}">
        <p14:creationId xmlns:p14="http://schemas.microsoft.com/office/powerpoint/2010/main" val="45820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10800000">
                                      <p:cBhvr>
                                        <p:cTn id="10"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271198-6117-4B95-BE7D-268F03699C49}"/>
              </a:ext>
            </a:extLst>
          </p:cNvPr>
          <p:cNvPicPr>
            <a:picLocks noChangeAspect="1"/>
          </p:cNvPicPr>
          <p:nvPr/>
        </p:nvPicPr>
        <p:blipFill rotWithShape="1">
          <a:blip r:embed="rId2"/>
          <a:srcRect l="27462" t="5303" r="32961" b="7466"/>
          <a:stretch/>
        </p:blipFill>
        <p:spPr>
          <a:xfrm>
            <a:off x="3683391" y="681037"/>
            <a:ext cx="4796325" cy="5943600"/>
          </a:xfrm>
          <a:prstGeom prst="rect">
            <a:avLst/>
          </a:prstGeom>
        </p:spPr>
      </p:pic>
      <p:pic>
        <p:nvPicPr>
          <p:cNvPr id="6" name="Picture 5">
            <a:extLst>
              <a:ext uri="{FF2B5EF4-FFF2-40B4-BE49-F238E27FC236}">
                <a16:creationId xmlns:a16="http://schemas.microsoft.com/office/drawing/2014/main" id="{5060F6DE-36D8-4C2B-99F9-1D3994EA4BB3}"/>
              </a:ext>
            </a:extLst>
          </p:cNvPr>
          <p:cNvPicPr>
            <a:picLocks noChangeAspect="1"/>
          </p:cNvPicPr>
          <p:nvPr/>
        </p:nvPicPr>
        <p:blipFill rotWithShape="1">
          <a:blip r:embed="rId3"/>
          <a:srcRect l="27461" t="6039" r="33077" b="8082"/>
          <a:stretch/>
        </p:blipFill>
        <p:spPr>
          <a:xfrm>
            <a:off x="3690424" y="681037"/>
            <a:ext cx="4811151" cy="5979404"/>
          </a:xfrm>
          <a:prstGeom prst="rect">
            <a:avLst/>
          </a:prstGeom>
        </p:spPr>
      </p:pic>
    </p:spTree>
    <p:extLst>
      <p:ext uri="{BB962C8B-B14F-4D97-AF65-F5344CB8AC3E}">
        <p14:creationId xmlns:p14="http://schemas.microsoft.com/office/powerpoint/2010/main" val="2225539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BCD3533-AA58-4304-BDB0-AC2AF5436D27}"/>
              </a:ext>
            </a:extLst>
          </p:cNvPr>
          <p:cNvSpPr>
            <a:spLocks noGrp="1"/>
          </p:cNvSpPr>
          <p:nvPr>
            <p:ph type="pic" sz="quarter" idx="10"/>
          </p:nvPr>
        </p:nvSpPr>
        <p:spPr/>
      </p:sp>
      <p:pic>
        <p:nvPicPr>
          <p:cNvPr id="4" name="Picture 3">
            <a:extLst>
              <a:ext uri="{FF2B5EF4-FFF2-40B4-BE49-F238E27FC236}">
                <a16:creationId xmlns:a16="http://schemas.microsoft.com/office/drawing/2014/main" id="{D95F6A17-EF42-40EC-A271-9F3E609F8E9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1161205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grids in graphic design - Web Design Ledger">
            <a:extLst>
              <a:ext uri="{FF2B5EF4-FFF2-40B4-BE49-F238E27FC236}">
                <a16:creationId xmlns:a16="http://schemas.microsoft.com/office/drawing/2014/main" id="{326FF932-484F-48FF-B0C7-BF2C823C26D2}"/>
              </a:ext>
            </a:extLst>
          </p:cNvPr>
          <p:cNvPicPr>
            <a:picLocks noChangeAspect="1" noChangeArrowheads="1"/>
          </p:cNvPicPr>
          <p:nvPr/>
        </p:nvPicPr>
        <p:blipFill>
          <a:blip r:embed="rId2">
            <a:grayscl/>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25083" y="253218"/>
            <a:ext cx="11732455" cy="660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246A8DF-22E0-4997-8D6F-6BA5A7AFAAEC}"/>
              </a:ext>
            </a:extLst>
          </p:cNvPr>
          <p:cNvPicPr>
            <a:picLocks noChangeAspect="1"/>
          </p:cNvPicPr>
          <p:nvPr/>
        </p:nvPicPr>
        <p:blipFill rotWithShape="1">
          <a:blip r:embed="rId4"/>
          <a:srcRect l="6875" t="6954" r="8846" b="12392"/>
          <a:stretch/>
        </p:blipFill>
        <p:spPr>
          <a:xfrm>
            <a:off x="1" y="0"/>
            <a:ext cx="12191999" cy="6882200"/>
          </a:xfrm>
          <a:prstGeom prst="rect">
            <a:avLst/>
          </a:prstGeom>
        </p:spPr>
      </p:pic>
    </p:spTree>
    <p:extLst>
      <p:ext uri="{BB962C8B-B14F-4D97-AF65-F5344CB8AC3E}">
        <p14:creationId xmlns:p14="http://schemas.microsoft.com/office/powerpoint/2010/main" val="1962976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581F-E1EC-451C-9F40-ED0FAD1ABE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4427D0-24D0-4CD4-A869-5A63A9D33BF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F9E93C3-C8A1-47BB-BD8F-676DFDD582C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8975027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4F5FEE-3B70-439B-A681-232AC5728DEB}"/>
              </a:ext>
            </a:extLst>
          </p:cNvPr>
          <p:cNvPicPr>
            <a:picLocks noChangeAspect="1"/>
          </p:cNvPicPr>
          <p:nvPr/>
        </p:nvPicPr>
        <p:blipFill rotWithShape="1">
          <a:blip r:embed="rId2"/>
          <a:srcRect l="13385" t="5302" r="12769" b="3567"/>
          <a:stretch/>
        </p:blipFill>
        <p:spPr>
          <a:xfrm>
            <a:off x="168813" y="383082"/>
            <a:ext cx="11521440" cy="6246690"/>
          </a:xfrm>
          <a:prstGeom prst="rect">
            <a:avLst/>
          </a:prstGeom>
        </p:spPr>
      </p:pic>
      <p:pic>
        <p:nvPicPr>
          <p:cNvPr id="12" name="Picture 11">
            <a:extLst>
              <a:ext uri="{FF2B5EF4-FFF2-40B4-BE49-F238E27FC236}">
                <a16:creationId xmlns:a16="http://schemas.microsoft.com/office/drawing/2014/main" id="{DAC9CC5E-0BB9-46D5-A629-EFF123B6BB48}"/>
              </a:ext>
            </a:extLst>
          </p:cNvPr>
          <p:cNvPicPr>
            <a:picLocks noChangeAspect="1"/>
          </p:cNvPicPr>
          <p:nvPr/>
        </p:nvPicPr>
        <p:blipFill rotWithShape="1">
          <a:blip r:embed="rId3"/>
          <a:srcRect l="13384" t="5564" r="13346" b="3305"/>
          <a:stretch/>
        </p:blipFill>
        <p:spPr>
          <a:xfrm>
            <a:off x="0" y="0"/>
            <a:ext cx="12192000" cy="6858000"/>
          </a:xfrm>
          <a:prstGeom prst="rect">
            <a:avLst/>
          </a:prstGeom>
        </p:spPr>
      </p:pic>
    </p:spTree>
    <p:extLst>
      <p:ext uri="{BB962C8B-B14F-4D97-AF65-F5344CB8AC3E}">
        <p14:creationId xmlns:p14="http://schemas.microsoft.com/office/powerpoint/2010/main" val="51607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77F9C8-448C-498B-8362-BADA4A137078}"/>
              </a:ext>
            </a:extLst>
          </p:cNvPr>
          <p:cNvPicPr>
            <a:picLocks noChangeAspect="1"/>
          </p:cNvPicPr>
          <p:nvPr/>
        </p:nvPicPr>
        <p:blipFill rotWithShape="1">
          <a:blip r:embed="rId2"/>
          <a:srcRect l="20192" t="2848" r="20385" b="2951"/>
          <a:stretch/>
        </p:blipFill>
        <p:spPr>
          <a:xfrm>
            <a:off x="98474" y="365125"/>
            <a:ext cx="12093526" cy="6457070"/>
          </a:xfrm>
          <a:prstGeom prst="rect">
            <a:avLst/>
          </a:prstGeom>
        </p:spPr>
      </p:pic>
    </p:spTree>
    <p:extLst>
      <p:ext uri="{BB962C8B-B14F-4D97-AF65-F5344CB8AC3E}">
        <p14:creationId xmlns:p14="http://schemas.microsoft.com/office/powerpoint/2010/main" val="162775644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C027A-2A58-4390-B117-432F5DB53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340B1C-8FBA-443B-87A0-351D11A8980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069D0FE-FADF-46B8-9BFF-4AA5A62F17B3}"/>
              </a:ext>
            </a:extLst>
          </p:cNvPr>
          <p:cNvPicPr>
            <a:picLocks noChangeAspect="1"/>
          </p:cNvPicPr>
          <p:nvPr/>
        </p:nvPicPr>
        <p:blipFill rotWithShape="1">
          <a:blip r:embed="rId3"/>
          <a:srcRect t="9931" b="73379"/>
          <a:stretch/>
        </p:blipFill>
        <p:spPr>
          <a:xfrm>
            <a:off x="0" y="-1"/>
            <a:ext cx="12192000" cy="6858001"/>
          </a:xfrm>
          <a:prstGeom prst="rect">
            <a:avLst/>
          </a:prstGeom>
        </p:spPr>
      </p:pic>
      <p:sp>
        <p:nvSpPr>
          <p:cNvPr id="4" name="TextBox 3">
            <a:extLst>
              <a:ext uri="{FF2B5EF4-FFF2-40B4-BE49-F238E27FC236}">
                <a16:creationId xmlns:a16="http://schemas.microsoft.com/office/drawing/2014/main" id="{7180BAE9-2E5E-405C-802B-AAE7849EB8F5}"/>
              </a:ext>
            </a:extLst>
          </p:cNvPr>
          <p:cNvSpPr txBox="1"/>
          <p:nvPr/>
        </p:nvSpPr>
        <p:spPr>
          <a:xfrm>
            <a:off x="6541477" y="1746960"/>
            <a:ext cx="4628271" cy="4351338"/>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033482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F7BA986C-4FEA-406F-B6AA-237022A608D6}"/>
              </a:ext>
            </a:extLst>
          </p:cNvPr>
          <p:cNvSpPr txBox="1">
            <a:spLocks/>
          </p:cNvSpPr>
          <p:nvPr/>
        </p:nvSpPr>
        <p:spPr>
          <a:xfrm>
            <a:off x="567211" y="285120"/>
            <a:ext cx="11057578" cy="480901"/>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000" b="1" dirty="0">
                <a:solidFill>
                  <a:srgbClr val="002060"/>
                </a:solidFill>
                <a:latin typeface="+mj-lt"/>
              </a:rPr>
              <a:t>Do your titles capture attention?</a:t>
            </a:r>
          </a:p>
        </p:txBody>
      </p:sp>
      <p:pic>
        <p:nvPicPr>
          <p:cNvPr id="4" name="Picture 2">
            <a:extLst>
              <a:ext uri="{FF2B5EF4-FFF2-40B4-BE49-F238E27FC236}">
                <a16:creationId xmlns:a16="http://schemas.microsoft.com/office/drawing/2014/main" id="{619A07B1-8293-49E3-8364-8BB1EDE76C2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2912"/>
          <a:stretch/>
        </p:blipFill>
        <p:spPr bwMode="auto">
          <a:xfrm>
            <a:off x="912944" y="1126202"/>
            <a:ext cx="5291138" cy="46801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a:extLst>
              <a:ext uri="{FF2B5EF4-FFF2-40B4-BE49-F238E27FC236}">
                <a16:creationId xmlns:a16="http://schemas.microsoft.com/office/drawing/2014/main" id="{C105AB54-79EE-44F7-BA5D-CED3A2E1511A}"/>
              </a:ext>
            </a:extLst>
          </p:cNvPr>
          <p:cNvGrpSpPr/>
          <p:nvPr/>
        </p:nvGrpSpPr>
        <p:grpSpPr>
          <a:xfrm>
            <a:off x="4927474" y="1558298"/>
            <a:ext cx="6990683" cy="4774133"/>
            <a:chOff x="2156743" y="1989488"/>
            <a:chExt cx="7144025" cy="4774132"/>
          </a:xfrm>
        </p:grpSpPr>
        <p:pic>
          <p:nvPicPr>
            <p:cNvPr id="7" name="Picture 6">
              <a:extLst>
                <a:ext uri="{FF2B5EF4-FFF2-40B4-BE49-F238E27FC236}">
                  <a16:creationId xmlns:a16="http://schemas.microsoft.com/office/drawing/2014/main" id="{B845C854-162E-45EC-BEDE-6C9A1D2E8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743" y="1989488"/>
              <a:ext cx="7144025" cy="47741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a:extLst>
                <a:ext uri="{FF2B5EF4-FFF2-40B4-BE49-F238E27FC236}">
                  <a16:creationId xmlns:a16="http://schemas.microsoft.com/office/drawing/2014/main" id="{8410D54B-912A-40DC-83AB-D0141B0615E9}"/>
                </a:ext>
              </a:extLst>
            </p:cNvPr>
            <p:cNvSpPr/>
            <p:nvPr/>
          </p:nvSpPr>
          <p:spPr>
            <a:xfrm>
              <a:off x="2156743" y="2042964"/>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667" b="1" dirty="0">
                <a:solidFill>
                  <a:srgbClr val="002060"/>
                </a:solidFill>
                <a:latin typeface="+mj-lt"/>
              </a:endParaRPr>
            </a:p>
          </p:txBody>
        </p:sp>
      </p:grpSp>
      <p:grpSp>
        <p:nvGrpSpPr>
          <p:cNvPr id="9" name="Group 8">
            <a:extLst>
              <a:ext uri="{FF2B5EF4-FFF2-40B4-BE49-F238E27FC236}">
                <a16:creationId xmlns:a16="http://schemas.microsoft.com/office/drawing/2014/main" id="{E49A2985-F8D0-4D35-B848-B25B75898491}"/>
              </a:ext>
            </a:extLst>
          </p:cNvPr>
          <p:cNvGrpSpPr/>
          <p:nvPr/>
        </p:nvGrpSpPr>
        <p:grpSpPr>
          <a:xfrm>
            <a:off x="3558512" y="2536032"/>
            <a:ext cx="3144707" cy="4107656"/>
            <a:chOff x="1973112" y="4384092"/>
            <a:chExt cx="3003699" cy="4399252"/>
          </a:xfrm>
        </p:grpSpPr>
        <p:pic>
          <p:nvPicPr>
            <p:cNvPr id="10" name="Picture 9">
              <a:extLst>
                <a:ext uri="{FF2B5EF4-FFF2-40B4-BE49-F238E27FC236}">
                  <a16:creationId xmlns:a16="http://schemas.microsoft.com/office/drawing/2014/main" id="{FE92DF4F-EA43-477C-B7DE-88905FE5D7A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73112" y="4384092"/>
              <a:ext cx="3003699" cy="4399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3323D9C6-061C-4F54-8598-833D737BD48D}"/>
                </a:ext>
              </a:extLst>
            </p:cNvPr>
            <p:cNvSpPr/>
            <p:nvPr/>
          </p:nvSpPr>
          <p:spPr>
            <a:xfrm>
              <a:off x="2380837" y="4551796"/>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667" b="1">
                <a:solidFill>
                  <a:srgbClr val="002060"/>
                </a:solidFill>
                <a:latin typeface="+mj-lt"/>
              </a:endParaRPr>
            </a:p>
          </p:txBody>
        </p:sp>
      </p:grpSp>
      <p:sp>
        <p:nvSpPr>
          <p:cNvPr id="12" name="Rectangle 11">
            <a:extLst>
              <a:ext uri="{FF2B5EF4-FFF2-40B4-BE49-F238E27FC236}">
                <a16:creationId xmlns:a16="http://schemas.microsoft.com/office/drawing/2014/main" id="{09207B22-E8C8-43AA-BB1C-AF5D79AABC93}"/>
              </a:ext>
            </a:extLst>
          </p:cNvPr>
          <p:cNvSpPr/>
          <p:nvPr/>
        </p:nvSpPr>
        <p:spPr>
          <a:xfrm>
            <a:off x="1952625" y="1126203"/>
            <a:ext cx="3214688" cy="326360"/>
          </a:xfrm>
          <a:prstGeom prst="rect">
            <a:avLst/>
          </a:prstGeom>
          <a:noFill/>
          <a:ln w="57150" cmpd="thinThick">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b="1">
              <a:solidFill>
                <a:srgbClr val="002060"/>
              </a:solidFill>
              <a:latin typeface="+mj-lt"/>
            </a:endParaRPr>
          </a:p>
        </p:txBody>
      </p:sp>
    </p:spTree>
    <p:extLst>
      <p:ext uri="{BB962C8B-B14F-4D97-AF65-F5344CB8AC3E}">
        <p14:creationId xmlns:p14="http://schemas.microsoft.com/office/powerpoint/2010/main" val="540913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A88-B3B9-4F56-982A-92F0712022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886D29-0233-4C89-8C72-5ED706CC500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3B97BF0-D08A-45C8-8BD6-D93218A4B75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8953644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2AE5-12D5-4142-9DC3-9866ED7775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3CBB40-CDA7-4CDC-8EFE-FBA5BDB7CC0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D6FB488-DDBA-4563-9E47-1898AFB89CD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644449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422B2-3E25-4AD2-9163-6904818AD5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23104B-A5B2-46B5-80C2-65172AA5D5D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52B0268-6E0E-4FED-837D-0629494499C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0691092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1F05-CA48-42D7-A125-6716EF6EE41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6829B12-E8CC-481E-94B8-A8BC363C4B2C}"/>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111DE9E8-0747-4804-83C4-BBBAD31376C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4263330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2A2A-EF60-4499-B33D-630FC592963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2EA7BF0-6D6C-4839-AED3-1666EA26B158}"/>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36E23F5-67AD-4D7E-A668-6195E66C9505}"/>
              </a:ext>
            </a:extLst>
          </p:cNvPr>
          <p:cNvPicPr>
            <a:picLocks noChangeAspect="1"/>
          </p:cNvPicPr>
          <p:nvPr/>
        </p:nvPicPr>
        <p:blipFill>
          <a:blip r:embed="rId2"/>
          <a:stretch>
            <a:fillRect/>
          </a:stretch>
        </p:blipFill>
        <p:spPr>
          <a:xfrm>
            <a:off x="0" y="1673"/>
            <a:ext cx="12192000" cy="6854653"/>
          </a:xfrm>
          <a:prstGeom prst="rect">
            <a:avLst/>
          </a:prstGeom>
        </p:spPr>
      </p:pic>
      <p:pic>
        <p:nvPicPr>
          <p:cNvPr id="7" name="Picture 6">
            <a:extLst>
              <a:ext uri="{FF2B5EF4-FFF2-40B4-BE49-F238E27FC236}">
                <a16:creationId xmlns:a16="http://schemas.microsoft.com/office/drawing/2014/main" id="{60C32F73-65C1-4C97-AF5A-FE24FD5284C1}"/>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46977819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8A1D-3A14-4B29-B570-675B8D7D910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AE932E2-3566-47DA-99CA-103647837F63}"/>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0B2D50B2-FF60-407D-83BF-E43C9CE7DF6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8339941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53DB-E4EE-4602-A38E-A573F9F462B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5104466D-4132-4883-B0BF-840141B68262}"/>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0B585FD6-15BD-4851-9C65-643ACBD61F8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7616844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EB1B-5189-4897-A754-8D5E9DC12EF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4D8B1A6-0DBB-4419-BAF1-30CF62C76511}"/>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9FA5B9E8-DA48-4B16-AC7F-166B49A90B4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3551962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6CA6-1F52-4128-A870-D2745BD5DB04}"/>
              </a:ext>
            </a:extLst>
          </p:cNvPr>
          <p:cNvSpPr>
            <a:spLocks noGrp="1"/>
          </p:cNvSpPr>
          <p:nvPr>
            <p:ph type="title"/>
          </p:nvPr>
        </p:nvSpPr>
        <p:spPr/>
        <p:txBody>
          <a:bodyPr/>
          <a:lstStyle/>
          <a:p>
            <a:r>
              <a:rPr lang="en-US" sz="4400" b="1" dirty="0">
                <a:solidFill>
                  <a:srgbClr val="002060"/>
                </a:solidFill>
              </a:rPr>
              <a:t>What makes a good dashboard?</a:t>
            </a:r>
            <a:endParaRPr lang="en-US" dirty="0"/>
          </a:p>
        </p:txBody>
      </p:sp>
      <p:sp>
        <p:nvSpPr>
          <p:cNvPr id="3" name="Content Placeholder 2">
            <a:extLst>
              <a:ext uri="{FF2B5EF4-FFF2-40B4-BE49-F238E27FC236}">
                <a16:creationId xmlns:a16="http://schemas.microsoft.com/office/drawing/2014/main" id="{3063541B-1738-4A13-8D63-7574902A30E5}"/>
              </a:ext>
            </a:extLst>
          </p:cNvPr>
          <p:cNvSpPr>
            <a:spLocks noGrp="1"/>
          </p:cNvSpPr>
          <p:nvPr>
            <p:ph idx="1"/>
          </p:nvPr>
        </p:nvSpPr>
        <p:spPr/>
        <p:txBody>
          <a:bodyPr>
            <a:normAutofit/>
          </a:bodyPr>
          <a:lstStyle/>
          <a:p>
            <a:pPr marL="457200" indent="-457200">
              <a:buBlip>
                <a:blip r:embed="rId3"/>
              </a:buBlip>
            </a:pPr>
            <a:r>
              <a:rPr lang="en-US" sz="2400" dirty="0">
                <a:solidFill>
                  <a:srgbClr val="C00000"/>
                </a:solidFill>
              </a:rPr>
              <a:t>Answers</a:t>
            </a:r>
            <a:r>
              <a:rPr lang="en-US" sz="2400" dirty="0">
                <a:solidFill>
                  <a:srgbClr val="002060"/>
                </a:solidFill>
              </a:rPr>
              <a:t> a set of questions</a:t>
            </a:r>
          </a:p>
          <a:p>
            <a:pPr marL="457200" indent="-457200">
              <a:buBlip>
                <a:blip r:embed="rId3"/>
              </a:buBlip>
            </a:pPr>
            <a:r>
              <a:rPr lang="en-US" sz="2400" dirty="0">
                <a:solidFill>
                  <a:srgbClr val="002060"/>
                </a:solidFill>
              </a:rPr>
              <a:t>Follows a flow and invites </a:t>
            </a:r>
            <a:r>
              <a:rPr lang="en-US" sz="2400" dirty="0">
                <a:solidFill>
                  <a:srgbClr val="C00000"/>
                </a:solidFill>
              </a:rPr>
              <a:t>interactivity</a:t>
            </a:r>
          </a:p>
          <a:p>
            <a:pPr marL="457200" indent="-457200">
              <a:buBlip>
                <a:blip r:embed="rId3"/>
              </a:buBlip>
            </a:pPr>
            <a:r>
              <a:rPr lang="en-US" sz="2400" dirty="0">
                <a:solidFill>
                  <a:srgbClr val="002060"/>
                </a:solidFill>
              </a:rPr>
              <a:t>Specific to and customized for the dashboard’s </a:t>
            </a:r>
            <a:r>
              <a:rPr lang="en-US" sz="2400" dirty="0">
                <a:solidFill>
                  <a:srgbClr val="C00000"/>
                </a:solidFill>
              </a:rPr>
              <a:t>audience</a:t>
            </a:r>
            <a:r>
              <a:rPr lang="en-US" sz="2400" dirty="0">
                <a:solidFill>
                  <a:srgbClr val="002060"/>
                </a:solidFill>
              </a:rPr>
              <a:t> and </a:t>
            </a:r>
            <a:r>
              <a:rPr lang="en-US" sz="2400" dirty="0">
                <a:solidFill>
                  <a:srgbClr val="C00000"/>
                </a:solidFill>
              </a:rPr>
              <a:t>objectives</a:t>
            </a:r>
          </a:p>
          <a:p>
            <a:pPr marL="457200" indent="-457200">
              <a:buBlip>
                <a:blip r:embed="rId3"/>
              </a:buBlip>
            </a:pPr>
            <a:r>
              <a:rPr lang="en-US" sz="2400" dirty="0">
                <a:solidFill>
                  <a:srgbClr val="002060"/>
                </a:solidFill>
              </a:rPr>
              <a:t>Provides appropriate text for </a:t>
            </a:r>
            <a:r>
              <a:rPr lang="en-US" sz="2400" dirty="0">
                <a:solidFill>
                  <a:srgbClr val="C00000"/>
                </a:solidFill>
              </a:rPr>
              <a:t>clarity</a:t>
            </a:r>
            <a:r>
              <a:rPr lang="en-US" sz="2400" dirty="0">
                <a:solidFill>
                  <a:srgbClr val="002060"/>
                </a:solidFill>
              </a:rPr>
              <a:t> and direction, if needed</a:t>
            </a:r>
          </a:p>
          <a:p>
            <a:pPr marL="457200" indent="-457200">
              <a:buBlip>
                <a:blip r:embed="rId3"/>
              </a:buBlip>
            </a:pPr>
            <a:r>
              <a:rPr lang="en-US" sz="2400" dirty="0">
                <a:solidFill>
                  <a:srgbClr val="002060"/>
                </a:solidFill>
              </a:rPr>
              <a:t>Makes strategic use of </a:t>
            </a:r>
            <a:r>
              <a:rPr lang="en-US" sz="2400" dirty="0">
                <a:solidFill>
                  <a:srgbClr val="C00000"/>
                </a:solidFill>
              </a:rPr>
              <a:t>color</a:t>
            </a:r>
          </a:p>
          <a:p>
            <a:pPr marL="0" indent="0">
              <a:buNone/>
            </a:pPr>
            <a:endParaRPr lang="en-US" sz="2400" dirty="0"/>
          </a:p>
        </p:txBody>
      </p:sp>
      <p:pic>
        <p:nvPicPr>
          <p:cNvPr id="5" name="Picture 4">
            <a:extLst>
              <a:ext uri="{FF2B5EF4-FFF2-40B4-BE49-F238E27FC236}">
                <a16:creationId xmlns:a16="http://schemas.microsoft.com/office/drawing/2014/main" id="{2B1B4E5C-51EA-4837-9985-B431AA14A987}"/>
              </a:ext>
            </a:extLst>
          </p:cNvPr>
          <p:cNvPicPr>
            <a:picLocks noChangeAspect="1"/>
          </p:cNvPicPr>
          <p:nvPr/>
        </p:nvPicPr>
        <p:blipFill rotWithShape="1">
          <a:blip r:embed="rId4"/>
          <a:srcRect l="13729" t="18290" r="15084" b="15237"/>
          <a:stretch/>
        </p:blipFill>
        <p:spPr>
          <a:xfrm>
            <a:off x="5036234" y="3661488"/>
            <a:ext cx="6879101" cy="3210580"/>
          </a:xfrm>
          <a:prstGeom prst="rect">
            <a:avLst/>
          </a:prstGeom>
        </p:spPr>
      </p:pic>
    </p:spTree>
    <p:extLst>
      <p:ext uri="{BB962C8B-B14F-4D97-AF65-F5344CB8AC3E}">
        <p14:creationId xmlns:p14="http://schemas.microsoft.com/office/powerpoint/2010/main" val="81142973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78D0-93B7-420A-957A-6260F885C6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912267-8258-47BB-B41E-2EAD6ECEA5C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996B6B0-9637-4D73-AFD9-45EC02ADD92A}"/>
              </a:ext>
            </a:extLst>
          </p:cNvPr>
          <p:cNvPicPr>
            <a:picLocks noChangeAspect="1"/>
          </p:cNvPicPr>
          <p:nvPr/>
        </p:nvPicPr>
        <p:blipFill rotWithShape="1">
          <a:blip r:embed="rId3"/>
          <a:srcRect t="27006" b="56308"/>
          <a:stretch/>
        </p:blipFill>
        <p:spPr>
          <a:xfrm>
            <a:off x="0" y="0"/>
            <a:ext cx="12192000" cy="6857999"/>
          </a:xfrm>
          <a:prstGeom prst="rect">
            <a:avLst/>
          </a:prstGeom>
        </p:spPr>
      </p:pic>
      <p:sp>
        <p:nvSpPr>
          <p:cNvPr id="6" name="TextBox 5">
            <a:extLst>
              <a:ext uri="{FF2B5EF4-FFF2-40B4-BE49-F238E27FC236}">
                <a16:creationId xmlns:a16="http://schemas.microsoft.com/office/drawing/2014/main" id="{D7801B53-E6C1-4080-9EAF-CAFA15FE8034}"/>
              </a:ext>
            </a:extLst>
          </p:cNvPr>
          <p:cNvSpPr txBox="1"/>
          <p:nvPr/>
        </p:nvSpPr>
        <p:spPr>
          <a:xfrm>
            <a:off x="6611816" y="2002766"/>
            <a:ext cx="4515729" cy="421640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231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501E-E15A-4E7A-B5C9-189BAD2822F1}"/>
              </a:ext>
            </a:extLst>
          </p:cNvPr>
          <p:cNvSpPr>
            <a:spLocks noGrp="1"/>
          </p:cNvSpPr>
          <p:nvPr>
            <p:ph type="title"/>
          </p:nvPr>
        </p:nvSpPr>
        <p:spPr/>
        <p:txBody>
          <a:bodyPr>
            <a:normAutofit fontScale="90000"/>
          </a:bodyPr>
          <a:lstStyle/>
          <a:p>
            <a:r>
              <a:rPr lang="en-US" dirty="0"/>
              <a:t>-</a:t>
            </a:r>
          </a:p>
        </p:txBody>
      </p:sp>
      <p:sp>
        <p:nvSpPr>
          <p:cNvPr id="3" name="Text Placeholder 2">
            <a:extLst>
              <a:ext uri="{FF2B5EF4-FFF2-40B4-BE49-F238E27FC236}">
                <a16:creationId xmlns:a16="http://schemas.microsoft.com/office/drawing/2014/main" id="{353C49A4-E70B-4824-B2F1-B10C676239FA}"/>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D38C27E1-6CA7-45B7-BF83-BD36B63EA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547" y="1640814"/>
            <a:ext cx="8657103" cy="4934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758ED21C-81F3-4B9A-97E7-C1483CED61F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500" kern="1200" baseline="0">
                <a:solidFill>
                  <a:schemeClr val="accent5"/>
                </a:solidFill>
                <a:latin typeface="+mj-lt"/>
                <a:ea typeface="+mj-ea"/>
                <a:cs typeface="+mj-cs"/>
              </a:defRPr>
            </a:lvl1pPr>
          </a:lstStyle>
          <a:p>
            <a:r>
              <a:rPr lang="en-US" sz="4400" b="1" dirty="0">
                <a:solidFill>
                  <a:schemeClr val="accent1">
                    <a:lumMod val="50000"/>
                  </a:schemeClr>
                </a:solidFill>
              </a:rPr>
              <a:t>What Goes Where?</a:t>
            </a:r>
            <a:endParaRPr lang="en-US" b="1" dirty="0">
              <a:solidFill>
                <a:schemeClr val="accent1">
                  <a:lumMod val="50000"/>
                </a:schemeClr>
              </a:solidFill>
            </a:endParaRPr>
          </a:p>
        </p:txBody>
      </p:sp>
    </p:spTree>
    <p:extLst>
      <p:ext uri="{BB962C8B-B14F-4D97-AF65-F5344CB8AC3E}">
        <p14:creationId xmlns:p14="http://schemas.microsoft.com/office/powerpoint/2010/main" val="350047823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F4FD-F773-47E9-AFDF-BCA1CD219E51}"/>
              </a:ext>
            </a:extLst>
          </p:cNvPr>
          <p:cNvSpPr>
            <a:spLocks noGrp="1"/>
          </p:cNvSpPr>
          <p:nvPr>
            <p:ph type="title"/>
          </p:nvPr>
        </p:nvSpPr>
        <p:spPr/>
        <p:txBody>
          <a:bodyPr/>
          <a:lstStyle/>
          <a:p>
            <a:r>
              <a:rPr lang="en-US" sz="4400" b="1" dirty="0">
                <a:solidFill>
                  <a:schemeClr val="accent1">
                    <a:lumMod val="50000"/>
                  </a:schemeClr>
                </a:solidFill>
              </a:rPr>
              <a:t>What Goes Where?</a:t>
            </a:r>
            <a:endParaRPr lang="en-US" b="1" dirty="0">
              <a:solidFill>
                <a:schemeClr val="accent1">
                  <a:lumMod val="50000"/>
                </a:schemeClr>
              </a:solidFill>
            </a:endParaRPr>
          </a:p>
        </p:txBody>
      </p:sp>
      <p:pic>
        <p:nvPicPr>
          <p:cNvPr id="4" name="Picture 3" descr="http://media.nngroup.com/media/editor/alertbox/f_reading_pattern_eyetracking.jpg">
            <a:extLst>
              <a:ext uri="{FF2B5EF4-FFF2-40B4-BE49-F238E27FC236}">
                <a16:creationId xmlns:a16="http://schemas.microsoft.com/office/drawing/2014/main" id="{3AB8E97E-3A6B-4764-BFEE-A745AF31F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10766688" cy="49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94776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9D63054B-B816-4843-B497-437B0CAD5C5E}"/>
              </a:ext>
            </a:extLst>
          </p:cNvPr>
          <p:cNvSpPr txBox="1">
            <a:spLocks/>
          </p:cNvSpPr>
          <p:nvPr/>
        </p:nvSpPr>
        <p:spPr>
          <a:xfrm>
            <a:off x="111172" y="1936450"/>
            <a:ext cx="6584096" cy="6268317"/>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lgn="just">
              <a:buBlip>
                <a:blip r:embed="rId2"/>
              </a:buBlip>
            </a:pPr>
            <a:r>
              <a:rPr lang="en-US" sz="2400" dirty="0">
                <a:solidFill>
                  <a:srgbClr val="002060"/>
                </a:solidFill>
                <a:latin typeface="+mj-lt"/>
              </a:rPr>
              <a:t>Filters at the top, so user knows when and how to start interacting.</a:t>
            </a:r>
          </a:p>
          <a:p>
            <a:pPr algn="just">
              <a:buBlip>
                <a:blip r:embed="rId2"/>
              </a:buBlip>
            </a:pPr>
            <a:r>
              <a:rPr lang="en-US" sz="2400" dirty="0">
                <a:solidFill>
                  <a:srgbClr val="002060"/>
                </a:solidFill>
                <a:latin typeface="+mj-lt"/>
              </a:rPr>
              <a:t>Most important information at the top and centered.</a:t>
            </a:r>
          </a:p>
          <a:p>
            <a:pPr algn="just">
              <a:buBlip>
                <a:blip r:embed="rId2"/>
              </a:buBlip>
            </a:pPr>
            <a:r>
              <a:rPr lang="en-US" sz="2400" dirty="0">
                <a:solidFill>
                  <a:srgbClr val="002060"/>
                </a:solidFill>
                <a:latin typeface="+mj-lt"/>
              </a:rPr>
              <a:t>Starts with the highest level and works down to more precise details.</a:t>
            </a:r>
          </a:p>
        </p:txBody>
      </p:sp>
      <p:pic>
        <p:nvPicPr>
          <p:cNvPr id="5" name="Picture 4">
            <a:extLst>
              <a:ext uri="{FF2B5EF4-FFF2-40B4-BE49-F238E27FC236}">
                <a16:creationId xmlns:a16="http://schemas.microsoft.com/office/drawing/2014/main" id="{384A1931-CECA-4BA7-96DF-CD9B3AEA75D5}"/>
              </a:ext>
            </a:extLst>
          </p:cNvPr>
          <p:cNvPicPr>
            <a:picLocks noChangeAspect="1"/>
          </p:cNvPicPr>
          <p:nvPr/>
        </p:nvPicPr>
        <p:blipFill>
          <a:blip r:embed="rId3"/>
          <a:stretch>
            <a:fillRect/>
          </a:stretch>
        </p:blipFill>
        <p:spPr>
          <a:xfrm>
            <a:off x="6695268" y="654082"/>
            <a:ext cx="5501898" cy="6203918"/>
          </a:xfrm>
          <a:prstGeom prst="rect">
            <a:avLst/>
          </a:prstGeom>
        </p:spPr>
      </p:pic>
      <p:sp>
        <p:nvSpPr>
          <p:cNvPr id="6" name="Title 1">
            <a:extLst>
              <a:ext uri="{FF2B5EF4-FFF2-40B4-BE49-F238E27FC236}">
                <a16:creationId xmlns:a16="http://schemas.microsoft.com/office/drawing/2014/main" id="{F82D2614-D107-4B1E-B317-9A666771CF4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500" kern="1200" baseline="0">
                <a:solidFill>
                  <a:schemeClr val="accent5"/>
                </a:solidFill>
                <a:latin typeface="+mj-lt"/>
                <a:ea typeface="+mj-ea"/>
                <a:cs typeface="+mj-cs"/>
              </a:defRPr>
            </a:lvl1pPr>
          </a:lstStyle>
          <a:p>
            <a:r>
              <a:rPr lang="en-US" sz="4400" dirty="0">
                <a:solidFill>
                  <a:srgbClr val="002060"/>
                </a:solidFill>
              </a:rPr>
              <a:t>Layout</a:t>
            </a:r>
            <a:endParaRPr lang="en-US" dirty="0"/>
          </a:p>
        </p:txBody>
      </p:sp>
      <p:sp>
        <p:nvSpPr>
          <p:cNvPr id="7" name="Triangle 2">
            <a:extLst>
              <a:ext uri="{FF2B5EF4-FFF2-40B4-BE49-F238E27FC236}">
                <a16:creationId xmlns:a16="http://schemas.microsoft.com/office/drawing/2014/main" id="{AE55E23D-477E-4657-B3F5-1BEFF77AF420}"/>
              </a:ext>
            </a:extLst>
          </p:cNvPr>
          <p:cNvSpPr/>
          <p:nvPr/>
        </p:nvSpPr>
        <p:spPr>
          <a:xfrm rot="10800000">
            <a:off x="7000066" y="1979643"/>
            <a:ext cx="4716651" cy="3444763"/>
          </a:xfrm>
          <a:prstGeom prst="triangle">
            <a:avLst/>
          </a:prstGeom>
          <a:solidFill>
            <a:schemeClr val="bg1"/>
          </a:solid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8" name="TextBox 7">
            <a:extLst>
              <a:ext uri="{FF2B5EF4-FFF2-40B4-BE49-F238E27FC236}">
                <a16:creationId xmlns:a16="http://schemas.microsoft.com/office/drawing/2014/main" id="{006AC8C5-7019-4CE8-B39F-F8A787EF45C1}"/>
              </a:ext>
            </a:extLst>
          </p:cNvPr>
          <p:cNvSpPr txBox="1"/>
          <p:nvPr/>
        </p:nvSpPr>
        <p:spPr>
          <a:xfrm>
            <a:off x="7426802" y="2065470"/>
            <a:ext cx="3774912" cy="646331"/>
          </a:xfrm>
          <a:prstGeom prst="rect">
            <a:avLst/>
          </a:prstGeom>
          <a:noFill/>
        </p:spPr>
        <p:txBody>
          <a:bodyPr wrap="square" rtlCol="0">
            <a:spAutoFit/>
          </a:bodyPr>
          <a:lstStyle/>
          <a:p>
            <a:pPr algn="ctr"/>
            <a:r>
              <a:rPr lang="en-US" sz="2000" b="1" dirty="0">
                <a:solidFill>
                  <a:srgbClr val="C00000"/>
                </a:solidFill>
              </a:rPr>
              <a:t>Most Newsworthy Info</a:t>
            </a:r>
          </a:p>
          <a:p>
            <a:pPr algn="ctr"/>
            <a:r>
              <a:rPr lang="en-US" sz="1600" dirty="0">
                <a:solidFill>
                  <a:srgbClr val="C00000"/>
                </a:solidFill>
              </a:rPr>
              <a:t>Who? What? When? Where? Why? How?</a:t>
            </a:r>
          </a:p>
        </p:txBody>
      </p:sp>
      <p:sp>
        <p:nvSpPr>
          <p:cNvPr id="9" name="TextBox 8">
            <a:extLst>
              <a:ext uri="{FF2B5EF4-FFF2-40B4-BE49-F238E27FC236}">
                <a16:creationId xmlns:a16="http://schemas.microsoft.com/office/drawing/2014/main" id="{B50C4775-FE99-4E8E-8C61-BD0A2488A28A}"/>
              </a:ext>
            </a:extLst>
          </p:cNvPr>
          <p:cNvSpPr txBox="1"/>
          <p:nvPr/>
        </p:nvSpPr>
        <p:spPr>
          <a:xfrm>
            <a:off x="8080467" y="3028890"/>
            <a:ext cx="2731499" cy="400110"/>
          </a:xfrm>
          <a:prstGeom prst="rect">
            <a:avLst/>
          </a:prstGeom>
          <a:noFill/>
        </p:spPr>
        <p:txBody>
          <a:bodyPr wrap="square" rtlCol="0">
            <a:spAutoFit/>
          </a:bodyPr>
          <a:lstStyle/>
          <a:p>
            <a:pPr algn="ctr"/>
            <a:r>
              <a:rPr lang="en-US" sz="2000" b="1" dirty="0">
                <a:solidFill>
                  <a:srgbClr val="C00000"/>
                </a:solidFill>
              </a:rPr>
              <a:t>Important Details</a:t>
            </a:r>
          </a:p>
        </p:txBody>
      </p:sp>
      <p:sp>
        <p:nvSpPr>
          <p:cNvPr id="10" name="TextBox 9">
            <a:extLst>
              <a:ext uri="{FF2B5EF4-FFF2-40B4-BE49-F238E27FC236}">
                <a16:creationId xmlns:a16="http://schemas.microsoft.com/office/drawing/2014/main" id="{FEBF1ED6-DE9A-4A07-B28B-A7709BF5B13D}"/>
              </a:ext>
            </a:extLst>
          </p:cNvPr>
          <p:cNvSpPr txBox="1"/>
          <p:nvPr/>
        </p:nvSpPr>
        <p:spPr>
          <a:xfrm>
            <a:off x="8570458" y="3702024"/>
            <a:ext cx="1575865" cy="707886"/>
          </a:xfrm>
          <a:prstGeom prst="rect">
            <a:avLst/>
          </a:prstGeom>
          <a:noFill/>
        </p:spPr>
        <p:txBody>
          <a:bodyPr wrap="square" rtlCol="0">
            <a:spAutoFit/>
          </a:bodyPr>
          <a:lstStyle/>
          <a:p>
            <a:pPr algn="ctr"/>
            <a:r>
              <a:rPr lang="en-US" sz="2000" b="1" dirty="0">
                <a:solidFill>
                  <a:srgbClr val="C00000"/>
                </a:solidFill>
              </a:rPr>
              <a:t>Other General Info</a:t>
            </a:r>
          </a:p>
        </p:txBody>
      </p:sp>
      <p:cxnSp>
        <p:nvCxnSpPr>
          <p:cNvPr id="11" name="Straight Connector 10">
            <a:extLst>
              <a:ext uri="{FF2B5EF4-FFF2-40B4-BE49-F238E27FC236}">
                <a16:creationId xmlns:a16="http://schemas.microsoft.com/office/drawing/2014/main" id="{95CA6980-5E47-4B6B-BCF3-04B7D9074904}"/>
              </a:ext>
            </a:extLst>
          </p:cNvPr>
          <p:cNvCxnSpPr>
            <a:cxnSpLocks/>
          </p:cNvCxnSpPr>
          <p:nvPr/>
        </p:nvCxnSpPr>
        <p:spPr>
          <a:xfrm>
            <a:off x="13317897" y="4145280"/>
            <a:ext cx="22009"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5F72E12-0C18-49CF-8F6C-C6DD9EEDE5EE}"/>
              </a:ext>
            </a:extLst>
          </p:cNvPr>
          <p:cNvCxnSpPr>
            <a:cxnSpLocks/>
          </p:cNvCxnSpPr>
          <p:nvPr/>
        </p:nvCxnSpPr>
        <p:spPr>
          <a:xfrm>
            <a:off x="13981173" y="2926080"/>
            <a:ext cx="2929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0053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75654-0397-9045-96E7-5324E45778B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7522"/>
          <a:stretch/>
        </p:blipFill>
        <p:spPr bwMode="auto">
          <a:xfrm>
            <a:off x="2216257" y="891106"/>
            <a:ext cx="8648053" cy="5726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481990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F9724CB-1028-46FB-BAB9-19B10CEAF34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5128"/>
          <a:stretch/>
        </p:blipFill>
        <p:spPr bwMode="auto">
          <a:xfrm>
            <a:off x="1828800" y="1243543"/>
            <a:ext cx="9203022" cy="549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64373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1FA9B-6908-4509-A92C-E65F5DF7582C}"/>
              </a:ext>
            </a:extLst>
          </p:cNvPr>
          <p:cNvSpPr txBox="1"/>
          <p:nvPr/>
        </p:nvSpPr>
        <p:spPr>
          <a:xfrm>
            <a:off x="89477" y="4912963"/>
            <a:ext cx="4002076" cy="1436227"/>
          </a:xfrm>
          <a:prstGeom prst="rect">
            <a:avLst/>
          </a:prstGeom>
          <a:noFill/>
        </p:spPr>
        <p:txBody>
          <a:bodyPr wrap="square" rtlCol="0">
            <a:spAutoFit/>
          </a:bodyPr>
          <a:lstStyle/>
          <a:p>
            <a:r>
              <a:rPr lang="en-US" sz="2800" dirty="0">
                <a:solidFill>
                  <a:srgbClr val="002060"/>
                </a:solidFill>
                <a:latin typeface="+mj-lt"/>
              </a:rPr>
              <a:t>DONT BE AFRAID...</a:t>
            </a:r>
          </a:p>
          <a:p>
            <a:r>
              <a:rPr lang="en-US" sz="3600" b="1" dirty="0">
                <a:solidFill>
                  <a:srgbClr val="FF0000"/>
                </a:solidFill>
                <a:latin typeface="+mj-lt"/>
              </a:rPr>
              <a:t>WHITE SPACE</a:t>
            </a:r>
          </a:p>
          <a:p>
            <a:endParaRPr lang="en-US" sz="2333" dirty="0">
              <a:solidFill>
                <a:srgbClr val="002060"/>
              </a:solidFill>
              <a:latin typeface="+mj-lt"/>
            </a:endParaRPr>
          </a:p>
        </p:txBody>
      </p:sp>
    </p:spTree>
    <p:extLst>
      <p:ext uri="{BB962C8B-B14F-4D97-AF65-F5344CB8AC3E}">
        <p14:creationId xmlns:p14="http://schemas.microsoft.com/office/powerpoint/2010/main" val="125293924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C7BCA2-42A3-4790-8EA6-ECDBD98562D8}"/>
              </a:ext>
            </a:extLst>
          </p:cNvPr>
          <p:cNvPicPr>
            <a:picLocks noChangeAspect="1"/>
          </p:cNvPicPr>
          <p:nvPr/>
        </p:nvPicPr>
        <p:blipFill rotWithShape="1">
          <a:blip r:embed="rId3"/>
          <a:srcRect l="11697" r="12589"/>
          <a:stretch/>
        </p:blipFill>
        <p:spPr>
          <a:xfrm>
            <a:off x="1538515" y="3347"/>
            <a:ext cx="9231085" cy="6854653"/>
          </a:xfrm>
          <a:prstGeom prst="rect">
            <a:avLst/>
          </a:prstGeom>
        </p:spPr>
      </p:pic>
      <p:sp>
        <p:nvSpPr>
          <p:cNvPr id="7" name="Title 6">
            <a:extLst>
              <a:ext uri="{FF2B5EF4-FFF2-40B4-BE49-F238E27FC236}">
                <a16:creationId xmlns:a16="http://schemas.microsoft.com/office/drawing/2014/main" id="{3CE0DC60-28B3-40AC-9E0D-D3B19371EE2A}"/>
              </a:ext>
            </a:extLst>
          </p:cNvPr>
          <p:cNvSpPr>
            <a:spLocks noGrp="1"/>
          </p:cNvSpPr>
          <p:nvPr>
            <p:ph type="title"/>
          </p:nvPr>
        </p:nvSpPr>
        <p:spPr>
          <a:xfrm>
            <a:off x="174171" y="679807"/>
            <a:ext cx="10515600" cy="1325563"/>
          </a:xfrm>
        </p:spPr>
        <p:txBody>
          <a:bodyPr>
            <a:normAutofit/>
          </a:bodyPr>
          <a:lstStyle/>
          <a:p>
            <a:r>
              <a:rPr lang="en-US" sz="3200" b="1" dirty="0">
                <a:solidFill>
                  <a:schemeClr val="accent1">
                    <a:lumMod val="50000"/>
                  </a:schemeClr>
                </a:solidFill>
              </a:rPr>
              <a:t>Let it Breath !!!</a:t>
            </a:r>
            <a:endParaRPr lang="en-US" sz="3200" dirty="0">
              <a:solidFill>
                <a:schemeClr val="accent1">
                  <a:lumMod val="50000"/>
                </a:schemeClr>
              </a:solidFill>
            </a:endParaRPr>
          </a:p>
        </p:txBody>
      </p:sp>
      <p:pic>
        <p:nvPicPr>
          <p:cNvPr id="11" name="Picture 10">
            <a:extLst>
              <a:ext uri="{FF2B5EF4-FFF2-40B4-BE49-F238E27FC236}">
                <a16:creationId xmlns:a16="http://schemas.microsoft.com/office/drawing/2014/main" id="{BE6E5AF7-A3E2-4BF8-8762-264D81A040C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04" b="91667" l="9426" r="93033">
                        <a14:foregroundMark x1="54098" y1="51961" x2="54098" y2="51961"/>
                        <a14:foregroundMark x1="36066" y1="49020" x2="36066" y2="49020"/>
                        <a14:foregroundMark x1="50000" y1="91667" x2="50000" y2="91667"/>
                        <a14:foregroundMark x1="69672" y1="89706" x2="69672" y2="89706"/>
                        <a14:foregroundMark x1="82377" y1="57353" x2="82377" y2="57353"/>
                        <a14:foregroundMark x1="74180" y1="51471" x2="74180" y2="51471"/>
                        <a14:foregroundMark x1="75410" y1="54412" x2="75410" y2="54412"/>
                        <a14:foregroundMark x1="73770" y1="57353" x2="73770" y2="57353"/>
                        <a14:foregroundMark x1="93033" y1="44608" x2="93033" y2="44608"/>
                      </a14:backgroundRemoval>
                    </a14:imgEffect>
                  </a14:imgLayer>
                </a14:imgProps>
              </a:ext>
            </a:extLst>
          </a:blip>
          <a:stretch>
            <a:fillRect/>
          </a:stretch>
        </p:blipFill>
        <p:spPr>
          <a:xfrm rot="19489379">
            <a:off x="-215318" y="1398536"/>
            <a:ext cx="3394881" cy="2838343"/>
          </a:xfrm>
          <a:prstGeom prst="rect">
            <a:avLst/>
          </a:prstGeom>
        </p:spPr>
      </p:pic>
    </p:spTree>
    <p:extLst>
      <p:ext uri="{BB962C8B-B14F-4D97-AF65-F5344CB8AC3E}">
        <p14:creationId xmlns:p14="http://schemas.microsoft.com/office/powerpoint/2010/main" val="2785181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935724-0ABE-4CE1-BE3B-42170B4958B9}"/>
              </a:ext>
            </a:extLst>
          </p:cNvPr>
          <p:cNvPicPr>
            <a:picLocks noChangeAspect="1"/>
          </p:cNvPicPr>
          <p:nvPr/>
        </p:nvPicPr>
        <p:blipFill rotWithShape="1">
          <a:blip r:embed="rId2"/>
          <a:srcRect l="2077" t="7980" r="4691" b="26963"/>
          <a:stretch/>
        </p:blipFill>
        <p:spPr>
          <a:xfrm>
            <a:off x="0" y="0"/>
            <a:ext cx="12192000" cy="6858000"/>
          </a:xfrm>
          <a:prstGeom prst="rect">
            <a:avLst/>
          </a:prstGeom>
        </p:spPr>
      </p:pic>
    </p:spTree>
    <p:extLst>
      <p:ext uri="{BB962C8B-B14F-4D97-AF65-F5344CB8AC3E}">
        <p14:creationId xmlns:p14="http://schemas.microsoft.com/office/powerpoint/2010/main" val="396753290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C4DA38-3F31-4B87-BD80-61F71A80C69A}"/>
              </a:ext>
            </a:extLst>
          </p:cNvPr>
          <p:cNvPicPr>
            <a:picLocks noChangeAspect="1"/>
          </p:cNvPicPr>
          <p:nvPr/>
        </p:nvPicPr>
        <p:blipFill rotWithShape="1">
          <a:blip r:embed="rId2"/>
          <a:srcRect t="9212" b="22448"/>
          <a:stretch/>
        </p:blipFill>
        <p:spPr>
          <a:xfrm>
            <a:off x="0" y="0"/>
            <a:ext cx="12192000" cy="6858000"/>
          </a:xfrm>
          <a:prstGeom prst="rect">
            <a:avLst/>
          </a:prstGeom>
        </p:spPr>
      </p:pic>
    </p:spTree>
    <p:extLst>
      <p:ext uri="{BB962C8B-B14F-4D97-AF65-F5344CB8AC3E}">
        <p14:creationId xmlns:p14="http://schemas.microsoft.com/office/powerpoint/2010/main" val="298936690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94A0FA96-D579-45E6-8002-DA996B1BBF4F}"/>
              </a:ext>
            </a:extLst>
          </p:cNvPr>
          <p:cNvSpPr txBox="1">
            <a:spLocks/>
          </p:cNvSpPr>
          <p:nvPr/>
        </p:nvSpPr>
        <p:spPr>
          <a:xfrm>
            <a:off x="226419" y="482168"/>
            <a:ext cx="11037093" cy="803913"/>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3833" b="1" dirty="0">
                <a:solidFill>
                  <a:srgbClr val="002060"/>
                </a:solidFill>
                <a:latin typeface="+mj-lt"/>
              </a:rPr>
              <a:t>Does your dashboard pass the 5 second test?</a:t>
            </a:r>
          </a:p>
        </p:txBody>
      </p:sp>
      <p:sp>
        <p:nvSpPr>
          <p:cNvPr id="3" name="Content Placeholder 2">
            <a:extLst>
              <a:ext uri="{FF2B5EF4-FFF2-40B4-BE49-F238E27FC236}">
                <a16:creationId xmlns:a16="http://schemas.microsoft.com/office/drawing/2014/main" id="{DC2EB5D2-6D8C-4FA0-9AAA-9B1EED8DD9EF}"/>
              </a:ext>
            </a:extLst>
          </p:cNvPr>
          <p:cNvSpPr txBox="1">
            <a:spLocks/>
          </p:cNvSpPr>
          <p:nvPr/>
        </p:nvSpPr>
        <p:spPr>
          <a:xfrm>
            <a:off x="1583366" y="1781909"/>
            <a:ext cx="8323199" cy="301502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buBlip>
                <a:blip r:embed="rId3"/>
              </a:buBlip>
            </a:pPr>
            <a:r>
              <a:rPr lang="en-US" sz="2000" dirty="0">
                <a:solidFill>
                  <a:srgbClr val="002060"/>
                </a:solidFill>
                <a:latin typeface="+mj-lt"/>
              </a:rPr>
              <a:t>Most important view is on top or top left</a:t>
            </a:r>
          </a:p>
          <a:p>
            <a:pPr>
              <a:buBlip>
                <a:blip r:embed="rId3"/>
              </a:buBlip>
            </a:pPr>
            <a:r>
              <a:rPr lang="en-US" sz="2000" dirty="0">
                <a:solidFill>
                  <a:srgbClr val="002060"/>
                </a:solidFill>
                <a:latin typeface="+mj-lt"/>
              </a:rPr>
              <a:t>Legends are near their views</a:t>
            </a:r>
          </a:p>
          <a:p>
            <a:pPr>
              <a:buBlip>
                <a:blip r:embed="rId3"/>
              </a:buBlip>
            </a:pPr>
            <a:r>
              <a:rPr lang="en-US" sz="2000" dirty="0">
                <a:solidFill>
                  <a:srgbClr val="002060"/>
                </a:solidFill>
                <a:latin typeface="+mj-lt"/>
              </a:rPr>
              <a:t>Avoid multiple color schemes</a:t>
            </a:r>
          </a:p>
          <a:p>
            <a:pPr>
              <a:buBlip>
                <a:blip r:embed="rId3"/>
              </a:buBlip>
            </a:pPr>
            <a:r>
              <a:rPr lang="en-US" sz="2000" dirty="0">
                <a:solidFill>
                  <a:srgbClr val="002060"/>
                </a:solidFill>
                <a:latin typeface="+mj-lt"/>
              </a:rPr>
              <a:t>Uses 5 or fewer views (charts)</a:t>
            </a:r>
          </a:p>
          <a:p>
            <a:pPr>
              <a:buBlip>
                <a:blip r:embed="rId3"/>
              </a:buBlip>
            </a:pPr>
            <a:r>
              <a:rPr lang="en-US" sz="2000" dirty="0">
                <a:solidFill>
                  <a:srgbClr val="002060"/>
                </a:solidFill>
                <a:latin typeface="+mj-lt"/>
              </a:rPr>
              <a:t>Provide interactivity</a:t>
            </a:r>
          </a:p>
          <a:p>
            <a:pPr>
              <a:buBlip>
                <a:blip r:embed="rId3"/>
              </a:buBlip>
            </a:pPr>
            <a:r>
              <a:rPr lang="en-US" sz="2000" dirty="0">
                <a:solidFill>
                  <a:srgbClr val="002060"/>
                </a:solidFill>
                <a:latin typeface="+mj-lt"/>
              </a:rPr>
              <a:t>Titles</a:t>
            </a:r>
          </a:p>
          <a:p>
            <a:pPr>
              <a:buBlip>
                <a:blip r:embed="rId3"/>
              </a:buBlip>
            </a:pPr>
            <a:r>
              <a:rPr lang="en-US" sz="2000" dirty="0">
                <a:solidFill>
                  <a:srgbClr val="002060"/>
                </a:solidFill>
                <a:latin typeface="+mj-lt"/>
              </a:rPr>
              <a:t>Axes&amp; Units</a:t>
            </a:r>
          </a:p>
          <a:p>
            <a:pPr>
              <a:buBlip>
                <a:blip r:embed="rId3"/>
              </a:buBlip>
            </a:pPr>
            <a:r>
              <a:rPr lang="en-US" sz="2000" dirty="0">
                <a:solidFill>
                  <a:srgbClr val="002060"/>
                </a:solidFill>
                <a:latin typeface="+mj-lt"/>
              </a:rPr>
              <a:t>Remove extra digits in numbers</a:t>
            </a:r>
          </a:p>
          <a:p>
            <a:pPr>
              <a:buBlip>
                <a:blip r:embed="rId3"/>
              </a:buBlip>
            </a:pPr>
            <a:r>
              <a:rPr lang="en-US" sz="2000" dirty="0">
                <a:solidFill>
                  <a:srgbClr val="002060"/>
                </a:solidFill>
                <a:latin typeface="+mj-lt"/>
              </a:rPr>
              <a:t>Use familiar chart types.</a:t>
            </a:r>
          </a:p>
          <a:p>
            <a:pPr>
              <a:buBlip>
                <a:blip r:embed="rId3"/>
              </a:buBlip>
            </a:pPr>
            <a:r>
              <a:rPr lang="en-US" sz="2000" dirty="0">
                <a:solidFill>
                  <a:srgbClr val="002060"/>
                </a:solidFill>
                <a:latin typeface="+mj-lt"/>
              </a:rPr>
              <a:t>Don’t make audience remember views.</a:t>
            </a:r>
          </a:p>
          <a:p>
            <a:pPr>
              <a:buBlip>
                <a:blip r:embed="rId3"/>
              </a:buBlip>
            </a:pPr>
            <a:r>
              <a:rPr lang="en-US" sz="2000" dirty="0">
                <a:solidFill>
                  <a:srgbClr val="002060"/>
                </a:solidFill>
                <a:latin typeface="+mj-lt"/>
              </a:rPr>
              <a:t>Avoid large legends.</a:t>
            </a:r>
          </a:p>
          <a:p>
            <a:pPr>
              <a:buBlip>
                <a:blip r:embed="rId3"/>
              </a:buBlip>
            </a:pPr>
            <a:r>
              <a:rPr lang="en-US" sz="2000" dirty="0">
                <a:solidFill>
                  <a:srgbClr val="002060"/>
                </a:solidFill>
                <a:latin typeface="+mj-lt"/>
              </a:rPr>
              <a:t>Use intuitive colors and shapes</a:t>
            </a:r>
          </a:p>
        </p:txBody>
      </p:sp>
    </p:spTree>
    <p:extLst>
      <p:ext uri="{BB962C8B-B14F-4D97-AF65-F5344CB8AC3E}">
        <p14:creationId xmlns:p14="http://schemas.microsoft.com/office/powerpoint/2010/main" val="83667156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B0B4A-59AD-4056-BC9E-234638FEF4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CBDE68-7EE7-40C5-A18E-D9C2AB8C34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5C8ADB-AA5C-48C8-AD8C-59D2D1AF2204}"/>
              </a:ext>
            </a:extLst>
          </p:cNvPr>
          <p:cNvPicPr>
            <a:picLocks noChangeAspect="1"/>
          </p:cNvPicPr>
          <p:nvPr/>
        </p:nvPicPr>
        <p:blipFill rotWithShape="1">
          <a:blip r:embed="rId3"/>
          <a:srcRect t="44103" b="39692"/>
          <a:stretch/>
        </p:blipFill>
        <p:spPr>
          <a:xfrm>
            <a:off x="0" y="4341"/>
            <a:ext cx="12192000" cy="6853659"/>
          </a:xfrm>
          <a:prstGeom prst="rect">
            <a:avLst/>
          </a:prstGeom>
        </p:spPr>
      </p:pic>
      <p:sp>
        <p:nvSpPr>
          <p:cNvPr id="6" name="TextBox 5">
            <a:extLst>
              <a:ext uri="{FF2B5EF4-FFF2-40B4-BE49-F238E27FC236}">
                <a16:creationId xmlns:a16="http://schemas.microsoft.com/office/drawing/2014/main" id="{6972579D-76E7-4625-A46F-468B36581AF5}"/>
              </a:ext>
            </a:extLst>
          </p:cNvPr>
          <p:cNvSpPr txBox="1"/>
          <p:nvPr/>
        </p:nvSpPr>
        <p:spPr>
          <a:xfrm>
            <a:off x="6611816" y="2002766"/>
            <a:ext cx="4515729" cy="421640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19220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6E7FADC-3BCD-480B-AB14-C650A5ACD501}"/>
              </a:ext>
            </a:extLst>
          </p:cNvPr>
          <p:cNvSpPr>
            <a:spLocks noGrp="1"/>
          </p:cNvSpPr>
          <p:nvPr>
            <p:ph type="pic" sz="quarter" idx="10"/>
          </p:nvPr>
        </p:nvSpPr>
        <p:spPr/>
      </p:sp>
      <p:pic>
        <p:nvPicPr>
          <p:cNvPr id="4" name="Picture 3">
            <a:extLst>
              <a:ext uri="{FF2B5EF4-FFF2-40B4-BE49-F238E27FC236}">
                <a16:creationId xmlns:a16="http://schemas.microsoft.com/office/drawing/2014/main" id="{44426ED8-684E-40B8-BE12-7ACDCC13C87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7985484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5D4D709-D72D-41B4-8769-0DE3F108A622}"/>
              </a:ext>
            </a:extLst>
          </p:cNvPr>
          <p:cNvSpPr>
            <a:spLocks noGrp="1"/>
          </p:cNvSpPr>
          <p:nvPr>
            <p:ph type="pic" sz="quarter" idx="10"/>
          </p:nvPr>
        </p:nvSpPr>
        <p:spPr/>
      </p:sp>
      <p:pic>
        <p:nvPicPr>
          <p:cNvPr id="4" name="Picture 3">
            <a:extLst>
              <a:ext uri="{FF2B5EF4-FFF2-40B4-BE49-F238E27FC236}">
                <a16:creationId xmlns:a16="http://schemas.microsoft.com/office/drawing/2014/main" id="{864F2984-F929-4D2B-A3A1-3B26C6BFB06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357799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49C776E-923C-42BB-82A1-84F6E9188255}"/>
              </a:ext>
            </a:extLst>
          </p:cNvPr>
          <p:cNvSpPr>
            <a:spLocks noGrp="1"/>
          </p:cNvSpPr>
          <p:nvPr>
            <p:ph type="pic" sz="quarter" idx="10"/>
          </p:nvPr>
        </p:nvSpPr>
        <p:spPr/>
      </p:sp>
      <p:pic>
        <p:nvPicPr>
          <p:cNvPr id="4" name="Picture 3">
            <a:extLst>
              <a:ext uri="{FF2B5EF4-FFF2-40B4-BE49-F238E27FC236}">
                <a16:creationId xmlns:a16="http://schemas.microsoft.com/office/drawing/2014/main" id="{4D6710D4-F44E-406F-A2F5-22E9AA952EF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6619236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FAD2089-8EAA-4CE3-983D-E195A15CA368}"/>
              </a:ext>
            </a:extLst>
          </p:cNvPr>
          <p:cNvSpPr>
            <a:spLocks noGrp="1"/>
          </p:cNvSpPr>
          <p:nvPr>
            <p:ph type="pic" sz="quarter" idx="10"/>
          </p:nvPr>
        </p:nvSpPr>
        <p:spPr/>
      </p:sp>
      <p:pic>
        <p:nvPicPr>
          <p:cNvPr id="4" name="Picture 3">
            <a:extLst>
              <a:ext uri="{FF2B5EF4-FFF2-40B4-BE49-F238E27FC236}">
                <a16:creationId xmlns:a16="http://schemas.microsoft.com/office/drawing/2014/main" id="{6672BC84-8083-4815-8401-E62C23445B9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6986025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32BDA1-893B-41E8-9E94-E4C5D4C31847}"/>
              </a:ext>
            </a:extLst>
          </p:cNvPr>
          <p:cNvPicPr>
            <a:picLocks noChangeAspect="1"/>
          </p:cNvPicPr>
          <p:nvPr/>
        </p:nvPicPr>
        <p:blipFill rotWithShape="1">
          <a:blip r:embed="rId2"/>
          <a:srcRect l="16763" r="17522"/>
          <a:stretch/>
        </p:blipFill>
        <p:spPr>
          <a:xfrm>
            <a:off x="2423885" y="206547"/>
            <a:ext cx="8011885" cy="6854653"/>
          </a:xfrm>
          <a:prstGeom prst="rect">
            <a:avLst/>
          </a:prstGeom>
        </p:spPr>
      </p:pic>
      <p:pic>
        <p:nvPicPr>
          <p:cNvPr id="6" name="Picture 5">
            <a:extLst>
              <a:ext uri="{FF2B5EF4-FFF2-40B4-BE49-F238E27FC236}">
                <a16:creationId xmlns:a16="http://schemas.microsoft.com/office/drawing/2014/main" id="{FF9E899A-2ADD-42F2-B713-9D976C9A20FB}"/>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628984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2654D-F838-48B1-9DA0-52F98B850824}"/>
              </a:ext>
            </a:extLst>
          </p:cNvPr>
          <p:cNvPicPr>
            <a:picLocks noChangeAspect="1"/>
          </p:cNvPicPr>
          <p:nvPr/>
        </p:nvPicPr>
        <p:blipFill rotWithShape="1">
          <a:blip r:embed="rId2"/>
          <a:srcRect l="11999" r="12308"/>
          <a:stretch/>
        </p:blipFill>
        <p:spPr>
          <a:xfrm>
            <a:off x="0" y="3347"/>
            <a:ext cx="12192000" cy="6854653"/>
          </a:xfrm>
          <a:prstGeom prst="rect">
            <a:avLst/>
          </a:prstGeom>
        </p:spPr>
      </p:pic>
    </p:spTree>
    <p:extLst>
      <p:ext uri="{BB962C8B-B14F-4D97-AF65-F5344CB8AC3E}">
        <p14:creationId xmlns:p14="http://schemas.microsoft.com/office/powerpoint/2010/main" val="177383109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0E108FD-2EAF-4BC2-97C8-475540794EEF}"/>
              </a:ext>
            </a:extLst>
          </p:cNvPr>
          <p:cNvSpPr>
            <a:spLocks noGrp="1"/>
          </p:cNvSpPr>
          <p:nvPr>
            <p:ph type="pic" sz="quarter" idx="10"/>
          </p:nvPr>
        </p:nvSpPr>
        <p:spPr/>
      </p:sp>
      <p:pic>
        <p:nvPicPr>
          <p:cNvPr id="4" name="Picture 3">
            <a:extLst>
              <a:ext uri="{FF2B5EF4-FFF2-40B4-BE49-F238E27FC236}">
                <a16:creationId xmlns:a16="http://schemas.microsoft.com/office/drawing/2014/main" id="{1E6434BD-A92A-4D18-8A77-4568A5E8657A}"/>
              </a:ext>
            </a:extLst>
          </p:cNvPr>
          <p:cNvPicPr>
            <a:picLocks noChangeAspect="1"/>
          </p:cNvPicPr>
          <p:nvPr/>
        </p:nvPicPr>
        <p:blipFill rotWithShape="1">
          <a:blip r:embed="rId2"/>
          <a:srcRect l="14524" r="14404"/>
          <a:stretch/>
        </p:blipFill>
        <p:spPr>
          <a:xfrm>
            <a:off x="0" y="1673"/>
            <a:ext cx="12192000" cy="6854653"/>
          </a:xfrm>
          <a:prstGeom prst="rect">
            <a:avLst/>
          </a:prstGeom>
        </p:spPr>
      </p:pic>
    </p:spTree>
    <p:extLst>
      <p:ext uri="{BB962C8B-B14F-4D97-AF65-F5344CB8AC3E}">
        <p14:creationId xmlns:p14="http://schemas.microsoft.com/office/powerpoint/2010/main" val="340408840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B190A6E-2D96-45A3-A4CE-FD3548AF32D9}"/>
              </a:ext>
            </a:extLst>
          </p:cNvPr>
          <p:cNvSpPr>
            <a:spLocks noGrp="1"/>
          </p:cNvSpPr>
          <p:nvPr>
            <p:ph type="pic" sz="quarter" idx="10"/>
          </p:nvPr>
        </p:nvSpPr>
        <p:spPr/>
      </p:sp>
      <p:pic>
        <p:nvPicPr>
          <p:cNvPr id="4" name="Picture 3">
            <a:extLst>
              <a:ext uri="{FF2B5EF4-FFF2-40B4-BE49-F238E27FC236}">
                <a16:creationId xmlns:a16="http://schemas.microsoft.com/office/drawing/2014/main" id="{11FC10C4-4F76-4D50-B132-2595DFEE4FF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2671482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41146A2-A5E9-4921-BCEC-7A38E381EB20}"/>
              </a:ext>
            </a:extLst>
          </p:cNvPr>
          <p:cNvSpPr>
            <a:spLocks noGrp="1"/>
          </p:cNvSpPr>
          <p:nvPr>
            <p:ph type="pic" sz="quarter" idx="10"/>
          </p:nvPr>
        </p:nvSpPr>
        <p:spPr/>
      </p:sp>
      <p:pic>
        <p:nvPicPr>
          <p:cNvPr id="4" name="Picture 3">
            <a:extLst>
              <a:ext uri="{FF2B5EF4-FFF2-40B4-BE49-F238E27FC236}">
                <a16:creationId xmlns:a16="http://schemas.microsoft.com/office/drawing/2014/main" id="{D1361BB6-5A85-4BCE-8439-ED675B84FAA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2363479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412F281-72E5-4591-982D-84BF74EC9430}"/>
              </a:ext>
            </a:extLst>
          </p:cNvPr>
          <p:cNvSpPr>
            <a:spLocks noGrp="1"/>
          </p:cNvSpPr>
          <p:nvPr>
            <p:ph type="pic" sz="quarter" idx="10"/>
          </p:nvPr>
        </p:nvSpPr>
        <p:spPr/>
      </p:sp>
      <p:pic>
        <p:nvPicPr>
          <p:cNvPr id="4" name="Picture 3">
            <a:extLst>
              <a:ext uri="{FF2B5EF4-FFF2-40B4-BE49-F238E27FC236}">
                <a16:creationId xmlns:a16="http://schemas.microsoft.com/office/drawing/2014/main" id="{0BC60FE7-DF93-4B67-9DCF-626A96952F1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970945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4B086-6EC5-41E8-9498-FC9B81B826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61301E-F944-44D4-9640-033A0B00FD5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1667482-A74A-4AC4-9B70-086CFB17E771}"/>
              </a:ext>
            </a:extLst>
          </p:cNvPr>
          <p:cNvPicPr>
            <a:picLocks noChangeAspect="1"/>
          </p:cNvPicPr>
          <p:nvPr/>
        </p:nvPicPr>
        <p:blipFill rotWithShape="1">
          <a:blip r:embed="rId3"/>
          <a:srcRect t="61333" b="21231"/>
          <a:stretch/>
        </p:blipFill>
        <p:spPr>
          <a:xfrm>
            <a:off x="0" y="0"/>
            <a:ext cx="12192000" cy="6858000"/>
          </a:xfrm>
          <a:prstGeom prst="rect">
            <a:avLst/>
          </a:prstGeom>
        </p:spPr>
      </p:pic>
      <p:sp>
        <p:nvSpPr>
          <p:cNvPr id="6" name="TextBox 5">
            <a:extLst>
              <a:ext uri="{FF2B5EF4-FFF2-40B4-BE49-F238E27FC236}">
                <a16:creationId xmlns:a16="http://schemas.microsoft.com/office/drawing/2014/main" id="{3584EF45-B107-46F8-A7A4-1069F7AB3ECD}"/>
              </a:ext>
            </a:extLst>
          </p:cNvPr>
          <p:cNvSpPr txBox="1"/>
          <p:nvPr/>
        </p:nvSpPr>
        <p:spPr>
          <a:xfrm>
            <a:off x="6611816" y="2002766"/>
            <a:ext cx="4515729" cy="421640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5162034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9D7DEAC4-BB04-4031-9766-EF3F33183F6C}"/>
              </a:ext>
            </a:extLst>
          </p:cNvPr>
          <p:cNvSpPr txBox="1">
            <a:spLocks/>
          </p:cNvSpPr>
          <p:nvPr/>
        </p:nvSpPr>
        <p:spPr>
          <a:xfrm>
            <a:off x="319446" y="266594"/>
            <a:ext cx="11058260" cy="625293"/>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defTabSz="1088474" fontAlgn="auto">
              <a:spcAft>
                <a:spcPts val="0"/>
              </a:spcAft>
              <a:buNone/>
              <a:defRPr/>
            </a:pPr>
            <a:r>
              <a:rPr lang="en-US" sz="3667" b="1" dirty="0">
                <a:solidFill>
                  <a:srgbClr val="002060"/>
                </a:solidFill>
              </a:rPr>
              <a:t>Want to read more about Visualization?</a:t>
            </a:r>
          </a:p>
        </p:txBody>
      </p:sp>
      <p:sp>
        <p:nvSpPr>
          <p:cNvPr id="6" name="TextBox 5">
            <a:extLst>
              <a:ext uri="{FF2B5EF4-FFF2-40B4-BE49-F238E27FC236}">
                <a16:creationId xmlns:a16="http://schemas.microsoft.com/office/drawing/2014/main" id="{18769331-F58A-4428-91C7-0DCAA263A76A}"/>
              </a:ext>
            </a:extLst>
          </p:cNvPr>
          <p:cNvSpPr txBox="1"/>
          <p:nvPr/>
        </p:nvSpPr>
        <p:spPr>
          <a:xfrm>
            <a:off x="542709" y="1449007"/>
            <a:ext cx="8493125" cy="5273238"/>
          </a:xfrm>
          <a:prstGeom prst="rect">
            <a:avLst/>
          </a:prstGeom>
          <a:noFill/>
        </p:spPr>
        <p:txBody>
          <a:bodyPr wrap="square" rtlCol="0">
            <a:spAutoFit/>
          </a:bodyPr>
          <a:lstStyle/>
          <a:p>
            <a:pPr marL="800068" lvl="1" indent="-342886" defTabSz="914363" eaLnBrk="0" hangingPunct="0">
              <a:spcAft>
                <a:spcPts val="500"/>
              </a:spcAft>
              <a:buBlip>
                <a:blip r:embed="rId3"/>
              </a:buBlip>
              <a:defRPr/>
            </a:pPr>
            <a:r>
              <a:rPr lang="en-US" sz="2000" dirty="0">
                <a:solidFill>
                  <a:srgbClr val="002060"/>
                </a:solidFill>
                <a:latin typeface="+mj-lt"/>
              </a:rPr>
              <a:t>The Big Book of Dashboards</a:t>
            </a:r>
          </a:p>
          <a:p>
            <a:pPr marL="800068" lvl="1" indent="-342886" defTabSz="914363" eaLnBrk="0" hangingPunct="0">
              <a:spcAft>
                <a:spcPts val="500"/>
              </a:spcAft>
              <a:buBlip>
                <a:blip r:embed="rId3"/>
              </a:buBlip>
              <a:defRPr/>
            </a:pPr>
            <a:r>
              <a:rPr lang="en-US" sz="2000" dirty="0">
                <a:solidFill>
                  <a:srgbClr val="002060"/>
                </a:solidFill>
                <a:latin typeface="+mj-lt"/>
              </a:rPr>
              <a:t>Fundamentals of Data Visualization – Claus O. Wilke</a:t>
            </a:r>
          </a:p>
          <a:p>
            <a:pPr marL="800068" lvl="1" indent="-342886" defTabSz="914363" eaLnBrk="0" hangingPunct="0">
              <a:spcAft>
                <a:spcPts val="500"/>
              </a:spcAft>
              <a:buBlip>
                <a:blip r:embed="rId3"/>
              </a:buBlip>
              <a:defRPr/>
            </a:pPr>
            <a:r>
              <a:rPr lang="en-US" sz="2000" dirty="0">
                <a:solidFill>
                  <a:srgbClr val="002060"/>
                </a:solidFill>
                <a:latin typeface="+mj-lt"/>
              </a:rPr>
              <a:t>Visual Reporting and Analysis: Seeing is Knowing Whitepaper</a:t>
            </a:r>
          </a:p>
          <a:p>
            <a:pPr marL="800068" lvl="1" indent="-342886" defTabSz="914363" eaLnBrk="0" hangingPunct="0">
              <a:spcAft>
                <a:spcPts val="500"/>
              </a:spcAft>
              <a:buBlip>
                <a:blip r:embed="rId3"/>
              </a:buBlip>
            </a:pPr>
            <a:r>
              <a:rPr lang="en-US" sz="2000" dirty="0">
                <a:solidFill>
                  <a:srgbClr val="002060"/>
                </a:solidFill>
                <a:latin typeface="+mj-lt"/>
              </a:rPr>
              <a:t>Visual Analysis Best Practices: A Guidebook Whitepaper</a:t>
            </a:r>
          </a:p>
          <a:p>
            <a:pPr marL="800068" lvl="1" indent="-342886" defTabSz="914363" eaLnBrk="0" hangingPunct="0">
              <a:spcAft>
                <a:spcPts val="500"/>
              </a:spcAft>
              <a:buBlip>
                <a:blip r:embed="rId3"/>
              </a:buBlip>
            </a:pPr>
            <a:r>
              <a:rPr lang="en-US" sz="2000" dirty="0">
                <a:solidFill>
                  <a:srgbClr val="002060"/>
                </a:solidFill>
                <a:latin typeface="+mj-lt"/>
              </a:rPr>
              <a:t>Data Storytelling: Using visualization to share the human impact of numbers Whitepaper</a:t>
            </a:r>
          </a:p>
          <a:p>
            <a:pPr marL="800068" lvl="1" indent="-342886" defTabSz="914363" eaLnBrk="0" hangingPunct="0">
              <a:spcAft>
                <a:spcPts val="500"/>
              </a:spcAft>
              <a:buBlip>
                <a:blip r:embed="rId3"/>
              </a:buBlip>
            </a:pPr>
            <a:r>
              <a:rPr lang="en-US" sz="2000" dirty="0">
                <a:solidFill>
                  <a:srgbClr val="002060"/>
                </a:solidFill>
                <a:latin typeface="+mj-lt"/>
              </a:rPr>
              <a:t>Beautiful Evidence – Edward Tufte</a:t>
            </a:r>
          </a:p>
          <a:p>
            <a:pPr marL="800068" lvl="1" indent="-342886" defTabSz="914363" eaLnBrk="0" hangingPunct="0">
              <a:spcAft>
                <a:spcPts val="500"/>
              </a:spcAft>
              <a:buBlip>
                <a:blip r:embed="rId3"/>
              </a:buBlip>
            </a:pPr>
            <a:r>
              <a:rPr lang="en-US" sz="2000" dirty="0">
                <a:solidFill>
                  <a:srgbClr val="002060"/>
                </a:solidFill>
                <a:latin typeface="+mj-lt"/>
              </a:rPr>
              <a:t>Information Dashboard Design – Stephen Few</a:t>
            </a:r>
          </a:p>
          <a:p>
            <a:pPr marL="800068" lvl="1" indent="-342886" defTabSz="914363" eaLnBrk="0" hangingPunct="0">
              <a:spcAft>
                <a:spcPts val="500"/>
              </a:spcAft>
              <a:buBlip>
                <a:blip r:embed="rId3"/>
              </a:buBlip>
            </a:pPr>
            <a:r>
              <a:rPr lang="en-US" sz="2000" dirty="0">
                <a:solidFill>
                  <a:srgbClr val="002060"/>
                </a:solidFill>
                <a:latin typeface="+mj-lt"/>
              </a:rPr>
              <a:t>Information Visualization – Colin Ware</a:t>
            </a:r>
          </a:p>
          <a:p>
            <a:pPr marL="800068" lvl="1" indent="-342886" defTabSz="914363" eaLnBrk="0" hangingPunct="0">
              <a:spcAft>
                <a:spcPts val="500"/>
              </a:spcAft>
              <a:buBlip>
                <a:blip r:embed="rId3"/>
              </a:buBlip>
            </a:pPr>
            <a:r>
              <a:rPr lang="en-US" sz="2000" dirty="0">
                <a:solidFill>
                  <a:srgbClr val="002060"/>
                </a:solidFill>
                <a:latin typeface="+mj-lt"/>
              </a:rPr>
              <a:t>Data Visualization: A Handbook for Data Driven Design</a:t>
            </a:r>
          </a:p>
          <a:p>
            <a:pPr marL="457182" lvl="1" defTabSz="914363" eaLnBrk="0" hangingPunct="0">
              <a:spcAft>
                <a:spcPts val="500"/>
              </a:spcAft>
            </a:pPr>
            <a:endParaRPr lang="en-US" sz="2000" dirty="0">
              <a:solidFill>
                <a:srgbClr val="002060"/>
              </a:solidFill>
              <a:latin typeface="+mj-lt"/>
            </a:endParaRPr>
          </a:p>
          <a:p>
            <a:br>
              <a:rPr lang="en-US" sz="2000" b="0" i="0" dirty="0">
                <a:solidFill>
                  <a:srgbClr val="333333"/>
                </a:solidFill>
                <a:effectLst/>
                <a:latin typeface="Helvetica Neue"/>
              </a:rPr>
            </a:br>
            <a:endParaRPr lang="en-US" sz="2000" dirty="0">
              <a:solidFill>
                <a:srgbClr val="002060"/>
              </a:solidFill>
              <a:latin typeface="+mj-lt"/>
            </a:endParaRPr>
          </a:p>
          <a:p>
            <a:br>
              <a:rPr lang="en-US" sz="2000" dirty="0"/>
            </a:br>
            <a:endParaRPr lang="en-US" sz="1500" dirty="0">
              <a:solidFill>
                <a:srgbClr val="002060"/>
              </a:solidFill>
              <a:latin typeface="+mj-lt"/>
            </a:endParaRPr>
          </a:p>
        </p:txBody>
      </p:sp>
      <p:pic>
        <p:nvPicPr>
          <p:cNvPr id="7" name="Picture 6">
            <a:extLst>
              <a:ext uri="{FF2B5EF4-FFF2-40B4-BE49-F238E27FC236}">
                <a16:creationId xmlns:a16="http://schemas.microsoft.com/office/drawing/2014/main" id="{70FF4F90-79E8-4AF5-9B5A-576B5639D5A4}"/>
              </a:ext>
            </a:extLst>
          </p:cNvPr>
          <p:cNvPicPr>
            <a:picLocks noChangeAspect="1"/>
          </p:cNvPicPr>
          <p:nvPr/>
        </p:nvPicPr>
        <p:blipFill>
          <a:blip r:embed="rId4"/>
          <a:stretch>
            <a:fillRect/>
          </a:stretch>
        </p:blipFill>
        <p:spPr>
          <a:xfrm>
            <a:off x="9772115" y="1221272"/>
            <a:ext cx="1815184" cy="2203904"/>
          </a:xfrm>
          <a:prstGeom prst="rect">
            <a:avLst/>
          </a:prstGeom>
          <a:ln>
            <a:solidFill>
              <a:schemeClr val="accent1"/>
            </a:solidFill>
          </a:ln>
        </p:spPr>
      </p:pic>
      <p:pic>
        <p:nvPicPr>
          <p:cNvPr id="8" name="Picture 7">
            <a:extLst>
              <a:ext uri="{FF2B5EF4-FFF2-40B4-BE49-F238E27FC236}">
                <a16:creationId xmlns:a16="http://schemas.microsoft.com/office/drawing/2014/main" id="{FC947726-65EA-4F18-88B6-C8FD632AE517}"/>
              </a:ext>
            </a:extLst>
          </p:cNvPr>
          <p:cNvPicPr>
            <a:picLocks noChangeAspect="1"/>
          </p:cNvPicPr>
          <p:nvPr/>
        </p:nvPicPr>
        <p:blipFill>
          <a:blip r:embed="rId5"/>
          <a:stretch>
            <a:fillRect/>
          </a:stretch>
        </p:blipFill>
        <p:spPr>
          <a:xfrm>
            <a:off x="9107544" y="3020406"/>
            <a:ext cx="1869382" cy="2203904"/>
          </a:xfrm>
          <a:prstGeom prst="rect">
            <a:avLst/>
          </a:prstGeom>
          <a:ln>
            <a:solidFill>
              <a:schemeClr val="accent1"/>
            </a:solidFill>
          </a:ln>
        </p:spPr>
      </p:pic>
      <p:pic>
        <p:nvPicPr>
          <p:cNvPr id="9" name="Picture 8">
            <a:extLst>
              <a:ext uri="{FF2B5EF4-FFF2-40B4-BE49-F238E27FC236}">
                <a16:creationId xmlns:a16="http://schemas.microsoft.com/office/drawing/2014/main" id="{5B212F16-7E8A-4C23-8F88-8D253D89159B}"/>
              </a:ext>
            </a:extLst>
          </p:cNvPr>
          <p:cNvPicPr>
            <a:picLocks noChangeAspect="1"/>
          </p:cNvPicPr>
          <p:nvPr/>
        </p:nvPicPr>
        <p:blipFill>
          <a:blip r:embed="rId6"/>
          <a:stretch>
            <a:fillRect/>
          </a:stretch>
        </p:blipFill>
        <p:spPr>
          <a:xfrm>
            <a:off x="7647183" y="4117518"/>
            <a:ext cx="1787787" cy="2213584"/>
          </a:xfrm>
          <a:prstGeom prst="rect">
            <a:avLst/>
          </a:prstGeom>
          <a:ln>
            <a:solidFill>
              <a:schemeClr val="accent1"/>
            </a:solidFill>
          </a:ln>
        </p:spPr>
      </p:pic>
      <p:pic>
        <p:nvPicPr>
          <p:cNvPr id="14338" name="Picture 2" descr="Cover image">
            <a:extLst>
              <a:ext uri="{FF2B5EF4-FFF2-40B4-BE49-F238E27FC236}">
                <a16:creationId xmlns:a16="http://schemas.microsoft.com/office/drawing/2014/main" id="{DD3BFB74-1CF7-44D9-999D-FD65F2FAEA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1044" y="4196575"/>
            <a:ext cx="1815184" cy="2376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88FF586-E3C0-4ED8-B8C4-E3F205A54550}"/>
              </a:ext>
            </a:extLst>
          </p:cNvPr>
          <p:cNvPicPr>
            <a:picLocks noChangeAspect="1"/>
          </p:cNvPicPr>
          <p:nvPr/>
        </p:nvPicPr>
        <p:blipFill rotWithShape="1">
          <a:blip r:embed="rId8"/>
          <a:srcRect l="34830" t="15576" r="35551" b="29934"/>
          <a:stretch/>
        </p:blipFill>
        <p:spPr>
          <a:xfrm>
            <a:off x="8427580" y="526898"/>
            <a:ext cx="2014779" cy="2493507"/>
          </a:xfrm>
          <a:prstGeom prst="rect">
            <a:avLst/>
          </a:prstGeom>
        </p:spPr>
      </p:pic>
    </p:spTree>
    <p:extLst>
      <p:ext uri="{BB962C8B-B14F-4D97-AF65-F5344CB8AC3E}">
        <p14:creationId xmlns:p14="http://schemas.microsoft.com/office/powerpoint/2010/main" val="293853557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9D7DEAC4-BB04-4031-9766-EF3F33183F6C}"/>
              </a:ext>
            </a:extLst>
          </p:cNvPr>
          <p:cNvSpPr txBox="1">
            <a:spLocks/>
          </p:cNvSpPr>
          <p:nvPr/>
        </p:nvSpPr>
        <p:spPr>
          <a:xfrm>
            <a:off x="753399" y="437075"/>
            <a:ext cx="11058260" cy="625293"/>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defTabSz="1088474" fontAlgn="auto">
              <a:spcAft>
                <a:spcPts val="0"/>
              </a:spcAft>
              <a:buNone/>
              <a:defRPr/>
            </a:pPr>
            <a:r>
              <a:rPr lang="en-US" sz="3667" b="1" dirty="0">
                <a:solidFill>
                  <a:srgbClr val="002060"/>
                </a:solidFill>
              </a:rPr>
              <a:t>Homework</a:t>
            </a:r>
          </a:p>
        </p:txBody>
      </p:sp>
      <p:sp>
        <p:nvSpPr>
          <p:cNvPr id="6" name="TextBox 5">
            <a:extLst>
              <a:ext uri="{FF2B5EF4-FFF2-40B4-BE49-F238E27FC236}">
                <a16:creationId xmlns:a16="http://schemas.microsoft.com/office/drawing/2014/main" id="{18769331-F58A-4428-91C7-0DCAA263A76A}"/>
              </a:ext>
            </a:extLst>
          </p:cNvPr>
          <p:cNvSpPr txBox="1"/>
          <p:nvPr/>
        </p:nvSpPr>
        <p:spPr>
          <a:xfrm>
            <a:off x="1224636" y="1552059"/>
            <a:ext cx="8493125" cy="1207190"/>
          </a:xfrm>
          <a:prstGeom prst="rect">
            <a:avLst/>
          </a:prstGeom>
          <a:noFill/>
        </p:spPr>
        <p:txBody>
          <a:bodyPr wrap="square" rtlCol="0">
            <a:spAutoFit/>
          </a:bodyPr>
          <a:lstStyle/>
          <a:p>
            <a:pPr marL="800068" lvl="1" indent="-342886" defTabSz="914363" eaLnBrk="0" hangingPunct="0">
              <a:lnSpc>
                <a:spcPct val="150000"/>
              </a:lnSpc>
              <a:spcAft>
                <a:spcPts val="500"/>
              </a:spcAft>
              <a:buBlip>
                <a:blip r:embed="rId3"/>
              </a:buBlip>
              <a:defRPr/>
            </a:pPr>
            <a:r>
              <a:rPr lang="en-US" sz="2400" dirty="0">
                <a:solidFill>
                  <a:schemeClr val="accent1">
                    <a:lumMod val="50000"/>
                  </a:schemeClr>
                </a:solidFill>
              </a:rPr>
              <a:t>The Groups (only </a:t>
            </a:r>
            <a:r>
              <a:rPr lang="en-US" sz="2400" dirty="0">
                <a:solidFill>
                  <a:srgbClr val="C00000"/>
                </a:solidFill>
              </a:rPr>
              <a:t>2</a:t>
            </a:r>
            <a:r>
              <a:rPr lang="en-US" sz="2400" dirty="0">
                <a:solidFill>
                  <a:schemeClr val="accent1">
                    <a:lumMod val="50000"/>
                  </a:schemeClr>
                </a:solidFill>
              </a:rPr>
              <a:t> for each group)</a:t>
            </a:r>
          </a:p>
          <a:p>
            <a:pPr marL="800068" lvl="1" indent="-342886" defTabSz="914363" eaLnBrk="0" hangingPunct="0">
              <a:lnSpc>
                <a:spcPct val="150000"/>
              </a:lnSpc>
              <a:spcAft>
                <a:spcPts val="500"/>
              </a:spcAft>
              <a:buBlip>
                <a:blip r:embed="rId3"/>
              </a:buBlip>
              <a:defRPr/>
            </a:pPr>
            <a:r>
              <a:rPr lang="en-US" sz="2400" dirty="0">
                <a:solidFill>
                  <a:schemeClr val="accent1">
                    <a:lumMod val="50000"/>
                  </a:schemeClr>
                </a:solidFill>
              </a:rPr>
              <a:t>The Scenarios</a:t>
            </a:r>
          </a:p>
        </p:txBody>
      </p:sp>
      <p:sp>
        <p:nvSpPr>
          <p:cNvPr id="2" name="TextBox 1">
            <a:extLst>
              <a:ext uri="{FF2B5EF4-FFF2-40B4-BE49-F238E27FC236}">
                <a16:creationId xmlns:a16="http://schemas.microsoft.com/office/drawing/2014/main" id="{8A6DD65B-7809-4228-AADE-193788467B17}"/>
              </a:ext>
            </a:extLst>
          </p:cNvPr>
          <p:cNvSpPr txBox="1"/>
          <p:nvPr/>
        </p:nvSpPr>
        <p:spPr>
          <a:xfrm>
            <a:off x="1812129" y="4241463"/>
            <a:ext cx="8940800" cy="2554545"/>
          </a:xfrm>
          <a:prstGeom prst="rect">
            <a:avLst/>
          </a:prstGeom>
          <a:noFill/>
          <a:ln w="19050">
            <a:solidFill>
              <a:schemeClr val="accent1">
                <a:lumMod val="50000"/>
              </a:schemeClr>
            </a:solidFill>
            <a:prstDash val="lgDashDot"/>
          </a:ln>
        </p:spPr>
        <p:txBody>
          <a:bodyPr wrap="square" rtlCol="0">
            <a:spAutoFit/>
          </a:bodyPr>
          <a:lstStyle/>
          <a:p>
            <a:r>
              <a:rPr lang="en-US" sz="2000" b="1" dirty="0">
                <a:solidFill>
                  <a:schemeClr val="accent1">
                    <a:lumMod val="50000"/>
                  </a:schemeClr>
                </a:solidFill>
              </a:rPr>
              <a:t>Example:</a:t>
            </a:r>
          </a:p>
          <a:p>
            <a:pPr marL="742950" lvl="1" indent="-285750">
              <a:buFont typeface="Wingdings" panose="05000000000000000000" pitchFamily="2" charset="2"/>
              <a:buChar char="§"/>
            </a:pPr>
            <a:r>
              <a:rPr lang="en-US" sz="2000" dirty="0">
                <a:solidFill>
                  <a:schemeClr val="accent1">
                    <a:lumMod val="50000"/>
                  </a:schemeClr>
                </a:solidFill>
              </a:rPr>
              <a:t>Monitor, report, and predict Egyptian airline performance.</a:t>
            </a:r>
          </a:p>
          <a:p>
            <a:endParaRPr lang="en-US" sz="2000" dirty="0">
              <a:solidFill>
                <a:schemeClr val="accent1">
                  <a:lumMod val="50000"/>
                </a:schemeClr>
              </a:solidFill>
            </a:endParaRPr>
          </a:p>
          <a:p>
            <a:pPr lvl="2"/>
            <a:r>
              <a:rPr lang="en-US" sz="2000" b="1" dirty="0">
                <a:solidFill>
                  <a:schemeClr val="accent1">
                    <a:lumMod val="50000"/>
                  </a:schemeClr>
                </a:solidFill>
              </a:rPr>
              <a:t>Specifics</a:t>
            </a:r>
            <a:r>
              <a:rPr lang="en-US" sz="2000" dirty="0">
                <a:solidFill>
                  <a:schemeClr val="accent1">
                    <a:lumMod val="50000"/>
                  </a:schemeClr>
                </a:solidFill>
              </a:rPr>
              <a:t>:</a:t>
            </a:r>
          </a:p>
          <a:p>
            <a:pPr marL="1657350" lvl="3" indent="-285750">
              <a:buFont typeface="Wingdings" panose="05000000000000000000" pitchFamily="2" charset="2"/>
              <a:buChar char="§"/>
            </a:pPr>
            <a:r>
              <a:rPr lang="en-US" sz="2000" dirty="0">
                <a:solidFill>
                  <a:schemeClr val="accent1">
                    <a:lumMod val="50000"/>
                  </a:schemeClr>
                </a:solidFill>
              </a:rPr>
              <a:t>Top 10 airline carrier in year 2019 in terms of number of flights.</a:t>
            </a:r>
          </a:p>
          <a:p>
            <a:pPr marL="1657350" lvl="3" indent="-285750">
              <a:buFont typeface="Wingdings" panose="05000000000000000000" pitchFamily="2" charset="2"/>
              <a:buChar char="§"/>
            </a:pPr>
            <a:r>
              <a:rPr lang="en-US" sz="2000" dirty="0">
                <a:solidFill>
                  <a:schemeClr val="accent1">
                    <a:lumMod val="50000"/>
                  </a:schemeClr>
                </a:solidFill>
              </a:rPr>
              <a:t>Number of flights in 2019 split by month.</a:t>
            </a:r>
          </a:p>
          <a:p>
            <a:pPr marL="1657350" lvl="3" indent="-285750">
              <a:buFont typeface="Wingdings" panose="05000000000000000000" pitchFamily="2" charset="2"/>
              <a:buChar char="§"/>
            </a:pPr>
            <a:r>
              <a:rPr lang="en-US" sz="2000" dirty="0">
                <a:solidFill>
                  <a:schemeClr val="accent1">
                    <a:lumMod val="50000"/>
                  </a:schemeClr>
                </a:solidFill>
              </a:rPr>
              <a:t>Number of travelers from Cairo to other cities.</a:t>
            </a:r>
          </a:p>
          <a:p>
            <a:pPr marL="1657350" lvl="3" indent="-285750">
              <a:buFont typeface="Wingdings" panose="05000000000000000000" pitchFamily="2" charset="2"/>
              <a:buChar char="§"/>
            </a:pPr>
            <a:r>
              <a:rPr lang="en-US" sz="2000" dirty="0">
                <a:solidFill>
                  <a:schemeClr val="accent1">
                    <a:lumMod val="50000"/>
                  </a:schemeClr>
                </a:solidFill>
              </a:rPr>
              <a:t>………</a:t>
            </a:r>
          </a:p>
        </p:txBody>
      </p:sp>
      <p:sp>
        <p:nvSpPr>
          <p:cNvPr id="7" name="TextBox 6">
            <a:extLst>
              <a:ext uri="{FF2B5EF4-FFF2-40B4-BE49-F238E27FC236}">
                <a16:creationId xmlns:a16="http://schemas.microsoft.com/office/drawing/2014/main" id="{21542637-AF4D-4F48-B114-0EF91D8EFA67}"/>
              </a:ext>
            </a:extLst>
          </p:cNvPr>
          <p:cNvSpPr txBox="1"/>
          <p:nvPr/>
        </p:nvSpPr>
        <p:spPr>
          <a:xfrm>
            <a:off x="2685405" y="2744301"/>
            <a:ext cx="6098582" cy="1569660"/>
          </a:xfrm>
          <a:prstGeom prst="rect">
            <a:avLst/>
          </a:prstGeom>
          <a:noFill/>
        </p:spPr>
        <p:txBody>
          <a:bodyPr wrap="square">
            <a:spAutoFit/>
          </a:bodyPr>
          <a:lstStyle/>
          <a:p>
            <a:pPr marL="285750" indent="-285750">
              <a:buFont typeface="Wingdings" panose="05000000000000000000" pitchFamily="2" charset="2"/>
              <a:buChar char="q"/>
            </a:pPr>
            <a:r>
              <a:rPr lang="en-US" sz="1600" b="1" dirty="0">
                <a:solidFill>
                  <a:schemeClr val="accent1">
                    <a:lumMod val="75000"/>
                  </a:schemeClr>
                </a:solidFill>
              </a:rPr>
              <a:t>What is a story?</a:t>
            </a:r>
          </a:p>
          <a:p>
            <a:pPr marL="285750" indent="-285750">
              <a:buFont typeface="Wingdings" panose="05000000000000000000" pitchFamily="2" charset="2"/>
              <a:buChar char="q"/>
            </a:pPr>
            <a:r>
              <a:rPr lang="en-US" sz="1600" b="1" dirty="0">
                <a:solidFill>
                  <a:schemeClr val="accent1">
                    <a:lumMod val="75000"/>
                  </a:schemeClr>
                </a:solidFill>
              </a:rPr>
              <a:t>Expected layout</a:t>
            </a:r>
          </a:p>
          <a:p>
            <a:pPr marL="285750" indent="-285750">
              <a:buFont typeface="Wingdings" panose="05000000000000000000" pitchFamily="2" charset="2"/>
              <a:buChar char="q"/>
            </a:pPr>
            <a:r>
              <a:rPr lang="en-US" sz="1600" b="1" dirty="0">
                <a:solidFill>
                  <a:schemeClr val="accent1">
                    <a:lumMod val="75000"/>
                  </a:schemeClr>
                </a:solidFill>
              </a:rPr>
              <a:t>Make a figure for the </a:t>
            </a:r>
            <a:r>
              <a:rPr lang="en-US" sz="1600" b="1" i="0" dirty="0">
                <a:solidFill>
                  <a:schemeClr val="accent1">
                    <a:lumMod val="75000"/>
                  </a:schemeClr>
                </a:solidFill>
                <a:effectLst/>
              </a:rPr>
              <a:t>generals</a:t>
            </a:r>
          </a:p>
          <a:p>
            <a:pPr marL="285750" indent="-285750">
              <a:buFont typeface="Wingdings" panose="05000000000000000000" pitchFamily="2" charset="2"/>
              <a:buChar char="q"/>
            </a:pPr>
            <a:r>
              <a:rPr lang="en-US" sz="1600" b="1" i="0" dirty="0">
                <a:solidFill>
                  <a:schemeClr val="accent1">
                    <a:lumMod val="75000"/>
                  </a:schemeClr>
                </a:solidFill>
                <a:effectLst/>
              </a:rPr>
              <a:t>Build up towards complex figures</a:t>
            </a:r>
          </a:p>
          <a:p>
            <a:pPr marL="285750" indent="-285750">
              <a:buFont typeface="Wingdings" panose="05000000000000000000" pitchFamily="2" charset="2"/>
              <a:buChar char="q"/>
            </a:pPr>
            <a:r>
              <a:rPr lang="en-US" sz="1600" b="1" i="0" dirty="0">
                <a:solidFill>
                  <a:schemeClr val="accent1">
                    <a:lumMod val="75000"/>
                  </a:schemeClr>
                </a:solidFill>
                <a:effectLst/>
              </a:rPr>
              <a:t>Make your figures memorable</a:t>
            </a:r>
          </a:p>
          <a:p>
            <a:pPr marL="285750" indent="-285750">
              <a:buFont typeface="Wingdings" panose="05000000000000000000" pitchFamily="2" charset="2"/>
              <a:buChar char="q"/>
            </a:pPr>
            <a:r>
              <a:rPr lang="en-US" sz="1600" b="1" i="0" dirty="0">
                <a:solidFill>
                  <a:schemeClr val="accent1">
                    <a:lumMod val="75000"/>
                  </a:schemeClr>
                </a:solidFill>
                <a:effectLst/>
              </a:rPr>
              <a:t>Be consistent but don’t be repetitive</a:t>
            </a:r>
          </a:p>
        </p:txBody>
      </p:sp>
    </p:spTree>
    <p:extLst>
      <p:ext uri="{BB962C8B-B14F-4D97-AF65-F5344CB8AC3E}">
        <p14:creationId xmlns:p14="http://schemas.microsoft.com/office/powerpoint/2010/main" val="792458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3392C0-FD05-4427-93B2-C40EA20C9E37}"/>
              </a:ext>
            </a:extLst>
          </p:cNvPr>
          <p:cNvPicPr>
            <a:picLocks noChangeAspect="1"/>
          </p:cNvPicPr>
          <p:nvPr/>
        </p:nvPicPr>
        <p:blipFill rotWithShape="1">
          <a:blip r:embed="rId2"/>
          <a:srcRect l="4637" t="28256" r="58784" b="21543"/>
          <a:stretch/>
        </p:blipFill>
        <p:spPr>
          <a:xfrm>
            <a:off x="650929" y="1877016"/>
            <a:ext cx="5300421" cy="4089832"/>
          </a:xfrm>
          <a:prstGeom prst="rect">
            <a:avLst/>
          </a:prstGeom>
        </p:spPr>
      </p:pic>
      <p:pic>
        <p:nvPicPr>
          <p:cNvPr id="5" name="Picture 4">
            <a:extLst>
              <a:ext uri="{FF2B5EF4-FFF2-40B4-BE49-F238E27FC236}">
                <a16:creationId xmlns:a16="http://schemas.microsoft.com/office/drawing/2014/main" id="{8700A3D2-049A-4385-BDD7-C67E720960FE}"/>
              </a:ext>
            </a:extLst>
          </p:cNvPr>
          <p:cNvPicPr>
            <a:picLocks noChangeAspect="1"/>
          </p:cNvPicPr>
          <p:nvPr/>
        </p:nvPicPr>
        <p:blipFill rotWithShape="1">
          <a:blip r:embed="rId2"/>
          <a:srcRect l="60992" t="28256" r="7377" b="21543"/>
          <a:stretch/>
        </p:blipFill>
        <p:spPr>
          <a:xfrm>
            <a:off x="6447294" y="982473"/>
            <a:ext cx="4912964" cy="4383816"/>
          </a:xfrm>
          <a:prstGeom prst="rect">
            <a:avLst/>
          </a:prstGeom>
        </p:spPr>
      </p:pic>
    </p:spTree>
    <p:extLst>
      <p:ext uri="{BB962C8B-B14F-4D97-AF65-F5344CB8AC3E}">
        <p14:creationId xmlns:p14="http://schemas.microsoft.com/office/powerpoint/2010/main" val="70813990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14BDFA-61F9-4ADC-A77C-F4E752D64D87}"/>
              </a:ext>
            </a:extLst>
          </p:cNvPr>
          <p:cNvPicPr>
            <a:picLocks noChangeAspect="1"/>
          </p:cNvPicPr>
          <p:nvPr/>
        </p:nvPicPr>
        <p:blipFill rotWithShape="1">
          <a:blip r:embed="rId2"/>
          <a:srcRect l="6779" t="21330" r="18408" b="12362"/>
          <a:stretch/>
        </p:blipFill>
        <p:spPr>
          <a:xfrm>
            <a:off x="201477" y="604435"/>
            <a:ext cx="9174997" cy="4572000"/>
          </a:xfrm>
          <a:prstGeom prst="rect">
            <a:avLst/>
          </a:prstGeom>
        </p:spPr>
      </p:pic>
      <p:pic>
        <p:nvPicPr>
          <p:cNvPr id="6" name="Picture 5">
            <a:extLst>
              <a:ext uri="{FF2B5EF4-FFF2-40B4-BE49-F238E27FC236}">
                <a16:creationId xmlns:a16="http://schemas.microsoft.com/office/drawing/2014/main" id="{94EAED58-96CF-418E-9EA4-499BD793FA65}"/>
              </a:ext>
            </a:extLst>
          </p:cNvPr>
          <p:cNvPicPr>
            <a:picLocks noChangeAspect="1"/>
          </p:cNvPicPr>
          <p:nvPr/>
        </p:nvPicPr>
        <p:blipFill rotWithShape="1">
          <a:blip r:embed="rId3"/>
          <a:srcRect l="13093" t="22585" r="11653" b="10715"/>
          <a:stretch/>
        </p:blipFill>
        <p:spPr>
          <a:xfrm>
            <a:off x="3017003" y="2286000"/>
            <a:ext cx="9174997" cy="4572000"/>
          </a:xfrm>
          <a:prstGeom prst="rect">
            <a:avLst/>
          </a:prstGeom>
        </p:spPr>
      </p:pic>
    </p:spTree>
    <p:extLst>
      <p:ext uri="{BB962C8B-B14F-4D97-AF65-F5344CB8AC3E}">
        <p14:creationId xmlns:p14="http://schemas.microsoft.com/office/powerpoint/2010/main" val="607406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57F4-EC6C-4EC2-8A34-4216FFBAED20}"/>
              </a:ext>
            </a:extLst>
          </p:cNvPr>
          <p:cNvSpPr>
            <a:spLocks noGrp="1"/>
          </p:cNvSpPr>
          <p:nvPr>
            <p:ph type="title"/>
          </p:nvPr>
        </p:nvSpPr>
        <p:spPr/>
        <p:txBody>
          <a:bodyPr/>
          <a:lstStyle/>
          <a:p>
            <a:r>
              <a:rPr lang="en-US" b="1" dirty="0">
                <a:solidFill>
                  <a:schemeClr val="accent1">
                    <a:lumMod val="50000"/>
                  </a:schemeClr>
                </a:solidFill>
              </a:rPr>
              <a:t>Plotly and Dash</a:t>
            </a:r>
          </a:p>
        </p:txBody>
      </p:sp>
      <p:sp>
        <p:nvSpPr>
          <p:cNvPr id="5" name="Content Placeholder 4">
            <a:extLst>
              <a:ext uri="{FF2B5EF4-FFF2-40B4-BE49-F238E27FC236}">
                <a16:creationId xmlns:a16="http://schemas.microsoft.com/office/drawing/2014/main" id="{D314C466-47DB-45ED-8019-4FC3E0308AE4}"/>
              </a:ext>
            </a:extLst>
          </p:cNvPr>
          <p:cNvSpPr>
            <a:spLocks noGrp="1"/>
          </p:cNvSpPr>
          <p:nvPr>
            <p:ph idx="1"/>
          </p:nvPr>
        </p:nvSpPr>
        <p:spPr/>
        <p:txBody>
          <a:bodyPr/>
          <a:lstStyle/>
          <a:p>
            <a:r>
              <a:rPr lang="en-US" dirty="0">
                <a:solidFill>
                  <a:srgbClr val="C00000"/>
                </a:solidFill>
              </a:rPr>
              <a:t>What libraries already exist to visualize data with python?</a:t>
            </a:r>
          </a:p>
          <a:p>
            <a:pPr lvl="1">
              <a:buFont typeface="Wingdings" panose="05000000000000000000" pitchFamily="2" charset="2"/>
              <a:buChar char="§"/>
            </a:pPr>
            <a:r>
              <a:rPr lang="en-US" sz="3200" b="1" dirty="0">
                <a:solidFill>
                  <a:schemeClr val="accent1">
                    <a:lumMod val="50000"/>
                  </a:schemeClr>
                </a:solidFill>
              </a:rPr>
              <a:t>Matplotlib</a:t>
            </a:r>
          </a:p>
          <a:p>
            <a:pPr lvl="2"/>
            <a:r>
              <a:rPr lang="en-US" sz="2800" dirty="0">
                <a:solidFill>
                  <a:schemeClr val="accent1">
                    <a:lumMod val="50000"/>
                  </a:schemeClr>
                </a:solidFill>
              </a:rPr>
              <a:t>“</a:t>
            </a:r>
            <a:r>
              <a:rPr lang="en-US" sz="2800" b="1" dirty="0">
                <a:solidFill>
                  <a:schemeClr val="accent1">
                    <a:lumMod val="50000"/>
                  </a:schemeClr>
                </a:solidFill>
              </a:rPr>
              <a:t>Grandfather</a:t>
            </a:r>
            <a:r>
              <a:rPr lang="en-US" sz="2800" dirty="0">
                <a:solidFill>
                  <a:schemeClr val="accent1">
                    <a:lumMod val="50000"/>
                  </a:schemeClr>
                </a:solidFill>
              </a:rPr>
              <a:t>” of them all.</a:t>
            </a:r>
          </a:p>
          <a:p>
            <a:pPr lvl="2"/>
            <a:r>
              <a:rPr lang="en-US" sz="2800" dirty="0">
                <a:solidFill>
                  <a:schemeClr val="accent1">
                    <a:lumMod val="50000"/>
                  </a:schemeClr>
                </a:solidFill>
              </a:rPr>
              <a:t>Creates </a:t>
            </a:r>
            <a:r>
              <a:rPr lang="en-US" sz="2800" dirty="0">
                <a:solidFill>
                  <a:srgbClr val="C00000"/>
                </a:solidFill>
              </a:rPr>
              <a:t>static</a:t>
            </a:r>
            <a:r>
              <a:rPr lang="en-US" sz="2800" dirty="0">
                <a:solidFill>
                  <a:schemeClr val="accent1">
                    <a:lumMod val="50000"/>
                  </a:schemeClr>
                </a:solidFill>
              </a:rPr>
              <a:t> image files.</a:t>
            </a:r>
          </a:p>
          <a:p>
            <a:pPr lvl="2"/>
            <a:r>
              <a:rPr lang="en-US" sz="2800" dirty="0">
                <a:solidFill>
                  <a:schemeClr val="accent1">
                    <a:lumMod val="50000"/>
                  </a:schemeClr>
                </a:solidFill>
              </a:rPr>
              <a:t>Can create almost any plot type.</a:t>
            </a:r>
          </a:p>
        </p:txBody>
      </p:sp>
    </p:spTree>
    <p:extLst>
      <p:ext uri="{BB962C8B-B14F-4D97-AF65-F5344CB8AC3E}">
        <p14:creationId xmlns:p14="http://schemas.microsoft.com/office/powerpoint/2010/main" val="406035232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AC2A2-43C7-4E33-87A6-3E8EB1C59AC6}"/>
              </a:ext>
            </a:extLst>
          </p:cNvPr>
          <p:cNvSpPr>
            <a:spLocks noGrp="1"/>
          </p:cNvSpPr>
          <p:nvPr>
            <p:ph type="title"/>
          </p:nvPr>
        </p:nvSpPr>
        <p:spPr/>
        <p:txBody>
          <a:bodyPr/>
          <a:lstStyle/>
          <a:p>
            <a:r>
              <a:rPr lang="en-US" b="1" dirty="0">
                <a:solidFill>
                  <a:schemeClr val="tx2">
                    <a:lumMod val="75000"/>
                  </a:schemeClr>
                </a:solidFill>
              </a:rPr>
              <a:t>Plotly and Dash</a:t>
            </a:r>
          </a:p>
        </p:txBody>
      </p:sp>
      <p:sp>
        <p:nvSpPr>
          <p:cNvPr id="3" name="Content Placeholder 2">
            <a:extLst>
              <a:ext uri="{FF2B5EF4-FFF2-40B4-BE49-F238E27FC236}">
                <a16:creationId xmlns:a16="http://schemas.microsoft.com/office/drawing/2014/main" id="{A681214A-36E9-4254-B64D-20DD6CE346A2}"/>
              </a:ext>
            </a:extLst>
          </p:cNvPr>
          <p:cNvSpPr>
            <a:spLocks noGrp="1"/>
          </p:cNvSpPr>
          <p:nvPr>
            <p:ph sz="half" idx="1"/>
          </p:nvPr>
        </p:nvSpPr>
        <p:spPr>
          <a:xfrm>
            <a:off x="838200" y="1825625"/>
            <a:ext cx="10323286" cy="4351338"/>
          </a:xfrm>
        </p:spPr>
        <p:txBody>
          <a:bodyPr/>
          <a:lstStyle/>
          <a:p>
            <a:r>
              <a:rPr lang="en-US" dirty="0">
                <a:solidFill>
                  <a:srgbClr val="C00000"/>
                </a:solidFill>
              </a:rPr>
              <a:t>What libraries already exist to visualize data with python?</a:t>
            </a:r>
          </a:p>
          <a:p>
            <a:pPr lvl="1">
              <a:buFont typeface="Wingdings" panose="05000000000000000000" pitchFamily="2" charset="2"/>
              <a:buChar char="§"/>
            </a:pPr>
            <a:r>
              <a:rPr lang="en-US" sz="3200" b="1" dirty="0">
                <a:solidFill>
                  <a:schemeClr val="accent1">
                    <a:lumMod val="50000"/>
                  </a:schemeClr>
                </a:solidFill>
              </a:rPr>
              <a:t>Seaborn</a:t>
            </a:r>
          </a:p>
          <a:p>
            <a:pPr lvl="2"/>
            <a:r>
              <a:rPr lang="en-US" sz="2800" dirty="0">
                <a:solidFill>
                  <a:schemeClr val="accent1">
                    <a:lumMod val="50000"/>
                  </a:schemeClr>
                </a:solidFill>
              </a:rPr>
              <a:t>Uses </a:t>
            </a:r>
            <a:r>
              <a:rPr lang="en-US" sz="2800" dirty="0">
                <a:solidFill>
                  <a:srgbClr val="C00000"/>
                </a:solidFill>
              </a:rPr>
              <a:t>matplotlib</a:t>
            </a:r>
            <a:r>
              <a:rPr lang="en-US" sz="2800" dirty="0">
                <a:solidFill>
                  <a:schemeClr val="accent1">
                    <a:lumMod val="50000"/>
                  </a:schemeClr>
                </a:solidFill>
              </a:rPr>
              <a:t> on the background.</a:t>
            </a:r>
          </a:p>
          <a:p>
            <a:pPr lvl="2"/>
            <a:r>
              <a:rPr lang="en-US" sz="2800" dirty="0">
                <a:solidFill>
                  <a:schemeClr val="accent1">
                    <a:lumMod val="50000"/>
                  </a:schemeClr>
                </a:solidFill>
              </a:rPr>
              <a:t>Designed to create nice looking statistical plots.(</a:t>
            </a:r>
            <a:r>
              <a:rPr lang="en-US" sz="2800" dirty="0">
                <a:solidFill>
                  <a:srgbClr val="C00000"/>
                </a:solidFill>
              </a:rPr>
              <a:t>static</a:t>
            </a:r>
            <a:r>
              <a:rPr lang="en-US" sz="2800" dirty="0">
                <a:solidFill>
                  <a:schemeClr val="accent1">
                    <a:lumMod val="50000"/>
                  </a:schemeClr>
                </a:solidFill>
              </a:rPr>
              <a:t> plots)</a:t>
            </a:r>
          </a:p>
          <a:p>
            <a:pPr lvl="2"/>
            <a:r>
              <a:rPr lang="en-US" sz="2800" dirty="0">
                <a:solidFill>
                  <a:schemeClr val="accent1">
                    <a:lumMod val="50000"/>
                  </a:schemeClr>
                </a:solidFill>
              </a:rPr>
              <a:t>Can only create </a:t>
            </a:r>
            <a:r>
              <a:rPr lang="en-US" sz="2800" dirty="0">
                <a:solidFill>
                  <a:srgbClr val="C00000"/>
                </a:solidFill>
              </a:rPr>
              <a:t>statistical</a:t>
            </a:r>
            <a:r>
              <a:rPr lang="en-US" sz="2800" dirty="0">
                <a:solidFill>
                  <a:schemeClr val="accent1">
                    <a:lumMod val="50000"/>
                  </a:schemeClr>
                </a:solidFill>
              </a:rPr>
              <a:t> plots available in documentation.</a:t>
            </a:r>
          </a:p>
          <a:p>
            <a:endParaRPr lang="en-US" dirty="0"/>
          </a:p>
        </p:txBody>
      </p:sp>
    </p:spTree>
    <p:extLst>
      <p:ext uri="{BB962C8B-B14F-4D97-AF65-F5344CB8AC3E}">
        <p14:creationId xmlns:p14="http://schemas.microsoft.com/office/powerpoint/2010/main" val="3004671576"/>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BD32-3DD6-4404-974B-AA43D48206A8}"/>
              </a:ext>
            </a:extLst>
          </p:cNvPr>
          <p:cNvSpPr>
            <a:spLocks noGrp="1"/>
          </p:cNvSpPr>
          <p:nvPr>
            <p:ph type="title"/>
          </p:nvPr>
        </p:nvSpPr>
        <p:spPr/>
        <p:txBody>
          <a:bodyPr/>
          <a:lstStyle/>
          <a:p>
            <a:r>
              <a:rPr lang="en-US" b="1" dirty="0">
                <a:solidFill>
                  <a:schemeClr val="tx2">
                    <a:lumMod val="75000"/>
                  </a:schemeClr>
                </a:solidFill>
              </a:rPr>
              <a:t>Plotly and Dash</a:t>
            </a:r>
          </a:p>
        </p:txBody>
      </p:sp>
      <p:sp>
        <p:nvSpPr>
          <p:cNvPr id="3" name="Content Placeholder 2">
            <a:extLst>
              <a:ext uri="{FF2B5EF4-FFF2-40B4-BE49-F238E27FC236}">
                <a16:creationId xmlns:a16="http://schemas.microsoft.com/office/drawing/2014/main" id="{8E1E8CEA-33A7-4E94-A14E-70F9A47FACD3}"/>
              </a:ext>
            </a:extLst>
          </p:cNvPr>
          <p:cNvSpPr>
            <a:spLocks noGrp="1"/>
          </p:cNvSpPr>
          <p:nvPr>
            <p:ph sz="half" idx="1"/>
          </p:nvPr>
        </p:nvSpPr>
        <p:spPr>
          <a:xfrm>
            <a:off x="838199" y="1825625"/>
            <a:ext cx="11179629" cy="4351338"/>
          </a:xfrm>
        </p:spPr>
        <p:txBody>
          <a:bodyPr>
            <a:normAutofit/>
          </a:bodyPr>
          <a:lstStyle/>
          <a:p>
            <a:r>
              <a:rPr lang="en-US" dirty="0">
                <a:solidFill>
                  <a:srgbClr val="C00000"/>
                </a:solidFill>
              </a:rPr>
              <a:t>What libraries already exist to visualize data with python?</a:t>
            </a:r>
          </a:p>
          <a:p>
            <a:pPr lvl="1">
              <a:buFont typeface="Wingdings" panose="05000000000000000000" pitchFamily="2" charset="2"/>
              <a:buChar char="§"/>
            </a:pPr>
            <a:r>
              <a:rPr lang="en-US" sz="3200" b="1" dirty="0">
                <a:solidFill>
                  <a:schemeClr val="accent1">
                    <a:lumMod val="50000"/>
                  </a:schemeClr>
                </a:solidFill>
              </a:rPr>
              <a:t>Pandas</a:t>
            </a:r>
          </a:p>
          <a:p>
            <a:pPr lvl="2"/>
            <a:r>
              <a:rPr lang="en-US" sz="2800" dirty="0">
                <a:solidFill>
                  <a:schemeClr val="accent1">
                    <a:lumMod val="50000"/>
                  </a:schemeClr>
                </a:solidFill>
              </a:rPr>
              <a:t>Main purpose is data analysis</a:t>
            </a:r>
          </a:p>
          <a:p>
            <a:pPr lvl="2"/>
            <a:r>
              <a:rPr lang="en-US" sz="2800" dirty="0">
                <a:solidFill>
                  <a:schemeClr val="accent1">
                    <a:lumMod val="50000"/>
                  </a:schemeClr>
                </a:solidFill>
              </a:rPr>
              <a:t>Uses matplotlib on the background through </a:t>
            </a:r>
            <a:r>
              <a:rPr lang="en-US" sz="2800" dirty="0">
                <a:solidFill>
                  <a:srgbClr val="C00000"/>
                </a:solidFill>
              </a:rPr>
              <a:t>.plot()</a:t>
            </a:r>
            <a:r>
              <a:rPr lang="en-US" sz="2800" dirty="0">
                <a:solidFill>
                  <a:schemeClr val="accent1">
                    <a:lumMod val="50000"/>
                  </a:schemeClr>
                </a:solidFill>
              </a:rPr>
              <a:t>.</a:t>
            </a:r>
          </a:p>
          <a:p>
            <a:pPr lvl="2"/>
            <a:r>
              <a:rPr lang="en-US" sz="2800" dirty="0">
                <a:solidFill>
                  <a:schemeClr val="accent1">
                    <a:lumMod val="50000"/>
                  </a:schemeClr>
                </a:solidFill>
              </a:rPr>
              <a:t>Limited scope of plot types.</a:t>
            </a:r>
          </a:p>
          <a:p>
            <a:pPr lvl="2"/>
            <a:r>
              <a:rPr lang="en-US" sz="2800" dirty="0">
                <a:solidFill>
                  <a:schemeClr val="accent1">
                    <a:lumMod val="50000"/>
                  </a:schemeClr>
                </a:solidFill>
              </a:rPr>
              <a:t>Can only create </a:t>
            </a:r>
            <a:r>
              <a:rPr lang="en-US" sz="2800" dirty="0">
                <a:solidFill>
                  <a:srgbClr val="C00000"/>
                </a:solidFill>
              </a:rPr>
              <a:t>static</a:t>
            </a:r>
            <a:r>
              <a:rPr lang="en-US" sz="2800" dirty="0">
                <a:solidFill>
                  <a:schemeClr val="accent1">
                    <a:lumMod val="50000"/>
                  </a:schemeClr>
                </a:solidFill>
              </a:rPr>
              <a:t> plots.</a:t>
            </a:r>
            <a:endParaRPr lang="en-US" dirty="0"/>
          </a:p>
          <a:p>
            <a:endParaRPr lang="en-US" dirty="0"/>
          </a:p>
        </p:txBody>
      </p:sp>
    </p:spTree>
    <p:extLst>
      <p:ext uri="{BB962C8B-B14F-4D97-AF65-F5344CB8AC3E}">
        <p14:creationId xmlns:p14="http://schemas.microsoft.com/office/powerpoint/2010/main" val="221816512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0A94-9100-40E3-879C-F8B99F90D3C7}"/>
              </a:ext>
            </a:extLst>
          </p:cNvPr>
          <p:cNvSpPr>
            <a:spLocks noGrp="1"/>
          </p:cNvSpPr>
          <p:nvPr>
            <p:ph type="title"/>
          </p:nvPr>
        </p:nvSpPr>
        <p:spPr/>
        <p:txBody>
          <a:bodyPr/>
          <a:lstStyle/>
          <a:p>
            <a:r>
              <a:rPr lang="en-US" b="1" dirty="0">
                <a:solidFill>
                  <a:schemeClr val="accent1">
                    <a:lumMod val="75000"/>
                  </a:schemeClr>
                </a:solidFill>
              </a:rPr>
              <a:t>Plotly and Dash</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1E44B137-2BD5-47E5-A537-E5AD5372D85E}"/>
              </a:ext>
            </a:extLst>
          </p:cNvPr>
          <p:cNvSpPr>
            <a:spLocks noGrp="1"/>
          </p:cNvSpPr>
          <p:nvPr>
            <p:ph idx="1"/>
          </p:nvPr>
        </p:nvSpPr>
        <p:spPr/>
        <p:txBody>
          <a:bodyPr/>
          <a:lstStyle/>
          <a:p>
            <a:r>
              <a:rPr lang="en-US" sz="3200" dirty="0">
                <a:solidFill>
                  <a:srgbClr val="C00000"/>
                </a:solidFill>
              </a:rPr>
              <a:t>What is Plotly?</a:t>
            </a:r>
          </a:p>
          <a:p>
            <a:pPr lvl="1"/>
            <a:r>
              <a:rPr lang="en-US" sz="2800" dirty="0">
                <a:solidFill>
                  <a:schemeClr val="accent1">
                    <a:lumMod val="50000"/>
                  </a:schemeClr>
                </a:solidFill>
              </a:rPr>
              <a:t>Plotly the </a:t>
            </a:r>
            <a:r>
              <a:rPr lang="en-US" sz="2800" b="1" dirty="0">
                <a:solidFill>
                  <a:schemeClr val="accent1">
                    <a:lumMod val="50000"/>
                  </a:schemeClr>
                </a:solidFill>
              </a:rPr>
              <a:t>open source </a:t>
            </a:r>
            <a:r>
              <a:rPr lang="en-US" sz="2800" dirty="0">
                <a:solidFill>
                  <a:schemeClr val="accent1">
                    <a:lumMod val="50000"/>
                  </a:schemeClr>
                </a:solidFill>
              </a:rPr>
              <a:t>library is a general data visualization library focused on interactive visualizations.</a:t>
            </a:r>
          </a:p>
          <a:p>
            <a:pPr lvl="1"/>
            <a:r>
              <a:rPr lang="en-US" sz="2800" dirty="0">
                <a:solidFill>
                  <a:schemeClr val="accent1">
                    <a:lumMod val="50000"/>
                  </a:schemeClr>
                </a:solidFill>
              </a:rPr>
              <a:t>Plotly has libraries for </a:t>
            </a:r>
            <a:r>
              <a:rPr lang="en-US" sz="2800" b="1" dirty="0">
                <a:solidFill>
                  <a:schemeClr val="accent1">
                    <a:lumMod val="50000"/>
                  </a:schemeClr>
                </a:solidFill>
              </a:rPr>
              <a:t>JavaScript</a:t>
            </a:r>
            <a:r>
              <a:rPr lang="en-US" sz="2800" dirty="0">
                <a:solidFill>
                  <a:schemeClr val="accent1">
                    <a:lumMod val="50000"/>
                  </a:schemeClr>
                </a:solidFill>
              </a:rPr>
              <a:t>, </a:t>
            </a:r>
            <a:r>
              <a:rPr lang="en-US" sz="2800" b="1" dirty="0">
                <a:solidFill>
                  <a:schemeClr val="accent1">
                    <a:lumMod val="50000"/>
                  </a:schemeClr>
                </a:solidFill>
              </a:rPr>
              <a:t>React</a:t>
            </a:r>
            <a:r>
              <a:rPr lang="en-US" sz="2800" dirty="0">
                <a:solidFill>
                  <a:schemeClr val="accent1">
                    <a:lumMod val="50000"/>
                  </a:schemeClr>
                </a:solidFill>
              </a:rPr>
              <a:t>, </a:t>
            </a:r>
            <a:r>
              <a:rPr lang="en-US" sz="2800" b="1" dirty="0">
                <a:solidFill>
                  <a:schemeClr val="accent1">
                    <a:lumMod val="50000"/>
                  </a:schemeClr>
                </a:solidFill>
              </a:rPr>
              <a:t>R</a:t>
            </a:r>
            <a:r>
              <a:rPr lang="en-US" sz="2800" dirty="0">
                <a:solidFill>
                  <a:schemeClr val="accent1">
                    <a:lumMod val="50000"/>
                  </a:schemeClr>
                </a:solidFill>
              </a:rPr>
              <a:t>  and </a:t>
            </a:r>
            <a:r>
              <a:rPr lang="en-US" sz="2800" b="1" dirty="0">
                <a:solidFill>
                  <a:schemeClr val="accent1">
                    <a:lumMod val="50000"/>
                  </a:schemeClr>
                </a:solidFill>
              </a:rPr>
              <a:t>Python</a:t>
            </a:r>
            <a:r>
              <a:rPr lang="en-US" sz="2800" dirty="0">
                <a:solidFill>
                  <a:schemeClr val="accent1">
                    <a:lumMod val="50000"/>
                  </a:schemeClr>
                </a:solidFill>
              </a:rPr>
              <a:t>.</a:t>
            </a:r>
          </a:p>
          <a:p>
            <a:pPr lvl="1"/>
            <a:r>
              <a:rPr lang="en-US" sz="2800" dirty="0">
                <a:solidFill>
                  <a:schemeClr val="accent1">
                    <a:lumMod val="50000"/>
                  </a:schemeClr>
                </a:solidFill>
              </a:rPr>
              <a:t>The most popular version is the Python library.</a:t>
            </a:r>
          </a:p>
          <a:p>
            <a:pPr lvl="1" algn="just"/>
            <a:r>
              <a:rPr lang="en-US" sz="2800" dirty="0">
                <a:solidFill>
                  <a:schemeClr val="accent1">
                    <a:lumMod val="50000"/>
                  </a:schemeClr>
                </a:solidFill>
              </a:rPr>
              <a:t>Using the Plotly python library by itself creates interactive plot as .</a:t>
            </a:r>
            <a:r>
              <a:rPr lang="en-US" sz="2800" dirty="0">
                <a:solidFill>
                  <a:srgbClr val="C00000"/>
                </a:solidFill>
              </a:rPr>
              <a:t>html</a:t>
            </a:r>
            <a:r>
              <a:rPr lang="en-US" sz="2800" dirty="0">
                <a:solidFill>
                  <a:schemeClr val="accent1">
                    <a:lumMod val="50000"/>
                  </a:schemeClr>
                </a:solidFill>
              </a:rPr>
              <a:t> files.</a:t>
            </a:r>
          </a:p>
          <a:p>
            <a:pPr lvl="1" algn="just"/>
            <a:r>
              <a:rPr lang="en-US" sz="2800" dirty="0">
                <a:solidFill>
                  <a:schemeClr val="accent1">
                    <a:lumMod val="50000"/>
                  </a:schemeClr>
                </a:solidFill>
              </a:rPr>
              <a:t>While users can still interact with theses plots (zoom in, select, hover over).</a:t>
            </a:r>
          </a:p>
          <a:p>
            <a:pPr lvl="1"/>
            <a:endParaRPr lang="en-US" sz="2800" dirty="0">
              <a:solidFill>
                <a:schemeClr val="accent1">
                  <a:lumMod val="50000"/>
                </a:schemeClr>
              </a:solidFill>
            </a:endParaRPr>
          </a:p>
        </p:txBody>
      </p:sp>
    </p:spTree>
    <p:extLst>
      <p:ext uri="{BB962C8B-B14F-4D97-AF65-F5344CB8AC3E}">
        <p14:creationId xmlns:p14="http://schemas.microsoft.com/office/powerpoint/2010/main" val="42789633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4D36-82B2-4569-89D3-F2AE2550F9BA}"/>
              </a:ext>
            </a:extLst>
          </p:cNvPr>
          <p:cNvSpPr>
            <a:spLocks noGrp="1"/>
          </p:cNvSpPr>
          <p:nvPr>
            <p:ph type="title"/>
          </p:nvPr>
        </p:nvSpPr>
        <p:spPr/>
        <p:txBody>
          <a:bodyPr/>
          <a:lstStyle/>
          <a:p>
            <a:r>
              <a:rPr lang="en-US" b="1" dirty="0">
                <a:solidFill>
                  <a:schemeClr val="accent1">
                    <a:lumMod val="75000"/>
                  </a:schemeClr>
                </a:solidFill>
              </a:rPr>
              <a:t>Plotly and Dash</a:t>
            </a:r>
          </a:p>
        </p:txBody>
      </p:sp>
      <p:sp>
        <p:nvSpPr>
          <p:cNvPr id="3" name="Content Placeholder 2">
            <a:extLst>
              <a:ext uri="{FF2B5EF4-FFF2-40B4-BE49-F238E27FC236}">
                <a16:creationId xmlns:a16="http://schemas.microsoft.com/office/drawing/2014/main" id="{B424F4B9-A88E-413C-B889-475A7A69B3CB}"/>
              </a:ext>
            </a:extLst>
          </p:cNvPr>
          <p:cNvSpPr>
            <a:spLocks noGrp="1"/>
          </p:cNvSpPr>
          <p:nvPr>
            <p:ph sz="half" idx="1"/>
          </p:nvPr>
        </p:nvSpPr>
        <p:spPr>
          <a:xfrm>
            <a:off x="838200" y="1825625"/>
            <a:ext cx="10697308" cy="4351338"/>
          </a:xfrm>
        </p:spPr>
        <p:txBody>
          <a:bodyPr/>
          <a:lstStyle/>
          <a:p>
            <a:r>
              <a:rPr lang="en-US" sz="2800" dirty="0">
                <a:solidFill>
                  <a:srgbClr val="C00000"/>
                </a:solidFill>
              </a:rPr>
              <a:t>What is Plotly?</a:t>
            </a:r>
          </a:p>
          <a:p>
            <a:pPr lvl="1"/>
            <a:r>
              <a:rPr lang="en-US" sz="2800" dirty="0">
                <a:solidFill>
                  <a:schemeClr val="accent1">
                    <a:lumMod val="50000"/>
                  </a:schemeClr>
                </a:solidFill>
              </a:rPr>
              <a:t>Once the interactive Plotly plot is generated, the data the plot represents is “</a:t>
            </a:r>
            <a:r>
              <a:rPr lang="en-US" sz="2800" dirty="0">
                <a:solidFill>
                  <a:srgbClr val="C00000"/>
                </a:solidFill>
              </a:rPr>
              <a:t>locked in</a:t>
            </a:r>
            <a:r>
              <a:rPr lang="en-US" sz="2800" dirty="0">
                <a:solidFill>
                  <a:schemeClr val="accent1">
                    <a:lumMod val="50000"/>
                  </a:schemeClr>
                </a:solidFill>
              </a:rPr>
              <a:t>” to the exported state of the plot.</a:t>
            </a:r>
          </a:p>
          <a:p>
            <a:pPr lvl="1"/>
            <a:r>
              <a:rPr lang="en-US" sz="2800" dirty="0">
                <a:solidFill>
                  <a:schemeClr val="accent1">
                    <a:lumMod val="50000"/>
                  </a:schemeClr>
                </a:solidFill>
              </a:rPr>
              <a:t>You would need to re-run the .</a:t>
            </a:r>
            <a:r>
              <a:rPr lang="en-US" sz="2800" dirty="0" err="1">
                <a:solidFill>
                  <a:srgbClr val="C00000"/>
                </a:solidFill>
              </a:rPr>
              <a:t>py</a:t>
            </a:r>
            <a:r>
              <a:rPr lang="en-US" sz="2800" dirty="0">
                <a:solidFill>
                  <a:schemeClr val="accent1">
                    <a:lumMod val="50000"/>
                  </a:schemeClr>
                </a:solidFill>
              </a:rPr>
              <a:t> script and re-generate the .</a:t>
            </a:r>
            <a:r>
              <a:rPr lang="en-US" sz="2800" dirty="0">
                <a:solidFill>
                  <a:srgbClr val="C00000"/>
                </a:solidFill>
              </a:rPr>
              <a:t>html</a:t>
            </a:r>
            <a:r>
              <a:rPr lang="en-US" sz="2800" dirty="0">
                <a:solidFill>
                  <a:schemeClr val="accent1">
                    <a:lumMod val="50000"/>
                  </a:schemeClr>
                </a:solidFill>
              </a:rPr>
              <a:t> file to see any updates.</a:t>
            </a:r>
          </a:p>
          <a:p>
            <a:endParaRPr lang="en-US" dirty="0"/>
          </a:p>
        </p:txBody>
      </p:sp>
    </p:spTree>
    <p:extLst>
      <p:ext uri="{BB962C8B-B14F-4D97-AF65-F5344CB8AC3E}">
        <p14:creationId xmlns:p14="http://schemas.microsoft.com/office/powerpoint/2010/main" val="409453559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8688-8875-4AF5-923C-5CA09DCCDE16}"/>
              </a:ext>
            </a:extLst>
          </p:cNvPr>
          <p:cNvSpPr>
            <a:spLocks noGrp="1"/>
          </p:cNvSpPr>
          <p:nvPr>
            <p:ph type="title"/>
          </p:nvPr>
        </p:nvSpPr>
        <p:spPr/>
        <p:txBody>
          <a:bodyPr/>
          <a:lstStyle/>
          <a:p>
            <a:r>
              <a:rPr lang="en-US" b="1" dirty="0">
                <a:solidFill>
                  <a:schemeClr val="accent1">
                    <a:lumMod val="75000"/>
                  </a:schemeClr>
                </a:solidFill>
              </a:rPr>
              <a:t>Plotly and Dash</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ACCAB451-9236-46DF-ABAE-0C6D99247EB9}"/>
              </a:ext>
            </a:extLst>
          </p:cNvPr>
          <p:cNvSpPr>
            <a:spLocks noGrp="1"/>
          </p:cNvSpPr>
          <p:nvPr>
            <p:ph sz="half" idx="1"/>
          </p:nvPr>
        </p:nvSpPr>
        <p:spPr>
          <a:xfrm>
            <a:off x="838200" y="1825625"/>
            <a:ext cx="10317480" cy="4351338"/>
          </a:xfrm>
        </p:spPr>
        <p:txBody>
          <a:bodyPr/>
          <a:lstStyle/>
          <a:p>
            <a:r>
              <a:rPr lang="en-US" dirty="0">
                <a:solidFill>
                  <a:srgbClr val="C00000"/>
                </a:solidFill>
              </a:rPr>
              <a:t>What is Dash?</a:t>
            </a:r>
          </a:p>
          <a:p>
            <a:pPr lvl="1"/>
            <a:r>
              <a:rPr lang="en-US" sz="2800" dirty="0">
                <a:solidFill>
                  <a:schemeClr val="accent1">
                    <a:lumMod val="50000"/>
                  </a:schemeClr>
                </a:solidFill>
              </a:rPr>
              <a:t>Often users want plots to be able to </a:t>
            </a:r>
            <a:r>
              <a:rPr lang="en-US" sz="2800" dirty="0">
                <a:solidFill>
                  <a:srgbClr val="C00000"/>
                </a:solidFill>
              </a:rPr>
              <a:t>interact</a:t>
            </a:r>
            <a:r>
              <a:rPr lang="en-US" sz="2800" dirty="0">
                <a:solidFill>
                  <a:schemeClr val="accent1">
                    <a:lumMod val="50000"/>
                  </a:schemeClr>
                </a:solidFill>
              </a:rPr>
              <a:t> with each other, interact with components, or have plots update in </a:t>
            </a:r>
            <a:r>
              <a:rPr lang="en-US" sz="2800" dirty="0">
                <a:solidFill>
                  <a:srgbClr val="C00000"/>
                </a:solidFill>
              </a:rPr>
              <a:t>real</a:t>
            </a:r>
            <a:r>
              <a:rPr lang="en-US" sz="2800" dirty="0">
                <a:solidFill>
                  <a:schemeClr val="accent1">
                    <a:lumMod val="50000"/>
                  </a:schemeClr>
                </a:solidFill>
              </a:rPr>
              <a:t> time.</a:t>
            </a:r>
          </a:p>
          <a:p>
            <a:pPr lvl="1"/>
            <a:r>
              <a:rPr lang="en-US" sz="2800" dirty="0">
                <a:solidFill>
                  <a:schemeClr val="accent1">
                    <a:lumMod val="50000"/>
                  </a:schemeClr>
                </a:solidFill>
              </a:rPr>
              <a:t>To accomplish this level of tasks, we need a </a:t>
            </a:r>
            <a:r>
              <a:rPr lang="en-US" sz="2800" dirty="0">
                <a:solidFill>
                  <a:srgbClr val="C00000"/>
                </a:solidFill>
              </a:rPr>
              <a:t>dashboard</a:t>
            </a:r>
            <a:r>
              <a:rPr lang="en-US" sz="2800" dirty="0">
                <a:solidFill>
                  <a:schemeClr val="accent1">
                    <a:lumMod val="50000"/>
                  </a:schemeClr>
                </a:solidFill>
              </a:rPr>
              <a:t>.</a:t>
            </a:r>
          </a:p>
        </p:txBody>
      </p:sp>
    </p:spTree>
    <p:extLst>
      <p:ext uri="{BB962C8B-B14F-4D97-AF65-F5344CB8AC3E}">
        <p14:creationId xmlns:p14="http://schemas.microsoft.com/office/powerpoint/2010/main" val="42549985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CC3E3-1716-45EA-BD7F-32275838A0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C8BC67-1173-4F7A-8019-D96849F09D3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7DC0B35-75A8-4BD1-904F-B65FE4A5C81F}"/>
              </a:ext>
            </a:extLst>
          </p:cNvPr>
          <p:cNvPicPr>
            <a:picLocks noChangeAspect="1"/>
          </p:cNvPicPr>
          <p:nvPr/>
        </p:nvPicPr>
        <p:blipFill rotWithShape="1">
          <a:blip r:embed="rId3"/>
          <a:srcRect t="78974" b="1948"/>
          <a:stretch/>
        </p:blipFill>
        <p:spPr>
          <a:xfrm>
            <a:off x="0" y="0"/>
            <a:ext cx="12192000" cy="6858000"/>
          </a:xfrm>
          <a:prstGeom prst="rect">
            <a:avLst/>
          </a:prstGeom>
        </p:spPr>
      </p:pic>
      <p:sp>
        <p:nvSpPr>
          <p:cNvPr id="6" name="TextBox 5">
            <a:extLst>
              <a:ext uri="{FF2B5EF4-FFF2-40B4-BE49-F238E27FC236}">
                <a16:creationId xmlns:a16="http://schemas.microsoft.com/office/drawing/2014/main" id="{B7525439-43D3-4F25-8C5B-4783ED1139F4}"/>
              </a:ext>
            </a:extLst>
          </p:cNvPr>
          <p:cNvSpPr txBox="1"/>
          <p:nvPr/>
        </p:nvSpPr>
        <p:spPr>
          <a:xfrm>
            <a:off x="6583680" y="2002766"/>
            <a:ext cx="4515729" cy="421640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389357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8688-8875-4AF5-923C-5CA09DCCDE16}"/>
              </a:ext>
            </a:extLst>
          </p:cNvPr>
          <p:cNvSpPr>
            <a:spLocks noGrp="1"/>
          </p:cNvSpPr>
          <p:nvPr>
            <p:ph type="title"/>
          </p:nvPr>
        </p:nvSpPr>
        <p:spPr/>
        <p:txBody>
          <a:bodyPr/>
          <a:lstStyle/>
          <a:p>
            <a:r>
              <a:rPr lang="en-US" b="1" dirty="0">
                <a:solidFill>
                  <a:schemeClr val="accent1">
                    <a:lumMod val="75000"/>
                  </a:schemeClr>
                </a:solidFill>
              </a:rPr>
              <a:t>Plotly and Dash</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ACCAB451-9236-46DF-ABAE-0C6D99247EB9}"/>
              </a:ext>
            </a:extLst>
          </p:cNvPr>
          <p:cNvSpPr>
            <a:spLocks noGrp="1"/>
          </p:cNvSpPr>
          <p:nvPr>
            <p:ph sz="half" idx="1"/>
          </p:nvPr>
        </p:nvSpPr>
        <p:spPr>
          <a:xfrm>
            <a:off x="838200" y="1825625"/>
            <a:ext cx="10317480" cy="4351338"/>
          </a:xfrm>
        </p:spPr>
        <p:txBody>
          <a:bodyPr/>
          <a:lstStyle/>
          <a:p>
            <a:r>
              <a:rPr lang="en-US" dirty="0">
                <a:solidFill>
                  <a:srgbClr val="C00000"/>
                </a:solidFill>
              </a:rPr>
              <a:t>What is Dash?</a:t>
            </a:r>
          </a:p>
          <a:p>
            <a:pPr lvl="1"/>
            <a:r>
              <a:rPr lang="en-US" sz="2800" dirty="0">
                <a:solidFill>
                  <a:schemeClr val="accent1">
                    <a:lumMod val="50000"/>
                  </a:schemeClr>
                </a:solidFill>
              </a:rPr>
              <a:t>Dash is an </a:t>
            </a:r>
            <a:r>
              <a:rPr lang="en-US" sz="2800" dirty="0">
                <a:solidFill>
                  <a:srgbClr val="C00000"/>
                </a:solidFill>
              </a:rPr>
              <a:t>open-source</a:t>
            </a:r>
            <a:r>
              <a:rPr lang="en-US" sz="2800" dirty="0">
                <a:solidFill>
                  <a:schemeClr val="accent1">
                    <a:lumMod val="50000"/>
                  </a:schemeClr>
                </a:solidFill>
              </a:rPr>
              <a:t> library from the Plotly company that allows you to create a full dashboard with </a:t>
            </a:r>
            <a:r>
              <a:rPr lang="en-US" sz="2800" dirty="0">
                <a:solidFill>
                  <a:srgbClr val="C00000"/>
                </a:solidFill>
              </a:rPr>
              <a:t>multiple</a:t>
            </a:r>
            <a:r>
              <a:rPr lang="en-US" sz="2800" dirty="0">
                <a:solidFill>
                  <a:schemeClr val="accent1">
                    <a:lumMod val="50000"/>
                  </a:schemeClr>
                </a:solidFill>
              </a:rPr>
              <a:t> </a:t>
            </a:r>
            <a:r>
              <a:rPr lang="en-US" sz="2800" b="1" dirty="0">
                <a:solidFill>
                  <a:schemeClr val="accent1">
                    <a:lumMod val="50000"/>
                  </a:schemeClr>
                </a:solidFill>
              </a:rPr>
              <a:t>components</a:t>
            </a:r>
            <a:r>
              <a:rPr lang="en-US" sz="2800" dirty="0">
                <a:solidFill>
                  <a:schemeClr val="accent1">
                    <a:lumMod val="50000"/>
                  </a:schemeClr>
                </a:solidFill>
              </a:rPr>
              <a:t>, </a:t>
            </a:r>
            <a:r>
              <a:rPr lang="en-US" sz="2800" dirty="0">
                <a:solidFill>
                  <a:srgbClr val="C00000"/>
                </a:solidFill>
              </a:rPr>
              <a:t>interactivity</a:t>
            </a:r>
            <a:r>
              <a:rPr lang="en-US" sz="2800" dirty="0">
                <a:solidFill>
                  <a:schemeClr val="accent1">
                    <a:lumMod val="50000"/>
                  </a:schemeClr>
                </a:solidFill>
              </a:rPr>
              <a:t>, and multiple </a:t>
            </a:r>
            <a:r>
              <a:rPr lang="en-US" sz="2800" b="1" dirty="0">
                <a:solidFill>
                  <a:schemeClr val="accent1">
                    <a:lumMod val="50000"/>
                  </a:schemeClr>
                </a:solidFill>
              </a:rPr>
              <a:t>plots</a:t>
            </a:r>
            <a:r>
              <a:rPr lang="en-US" sz="2800" dirty="0">
                <a:solidFill>
                  <a:schemeClr val="accent1">
                    <a:lumMod val="50000"/>
                  </a:schemeClr>
                </a:solidFill>
              </a:rPr>
              <a:t>.</a:t>
            </a:r>
          </a:p>
          <a:p>
            <a:pPr lvl="1"/>
            <a:r>
              <a:rPr lang="en-US" sz="2800" dirty="0">
                <a:solidFill>
                  <a:schemeClr val="accent1">
                    <a:lumMod val="50000"/>
                  </a:schemeClr>
                </a:solidFill>
              </a:rPr>
              <a:t>Instead of creating an.html file, Dash will produce a dashboard web application at a local URL (</a:t>
            </a:r>
            <a:r>
              <a:rPr lang="en-US" sz="2800" dirty="0">
                <a:solidFill>
                  <a:srgbClr val="C00000"/>
                </a:solidFill>
              </a:rPr>
              <a:t>127.0.0.1:8050</a:t>
            </a:r>
            <a:r>
              <a:rPr lang="en-US" sz="2800" dirty="0">
                <a:solidFill>
                  <a:schemeClr val="accent1">
                    <a:lumMod val="50000"/>
                  </a:schemeClr>
                </a:solidFill>
              </a:rPr>
              <a:t>).</a:t>
            </a:r>
          </a:p>
          <a:p>
            <a:pPr lvl="1"/>
            <a:r>
              <a:rPr lang="en-US" sz="2800" dirty="0">
                <a:solidFill>
                  <a:schemeClr val="accent1">
                    <a:lumMod val="50000"/>
                  </a:schemeClr>
                </a:solidFill>
              </a:rPr>
              <a:t>You can the visit and interact with this dashboard in the web application.</a:t>
            </a:r>
          </a:p>
          <a:p>
            <a:pPr lvl="1"/>
            <a:r>
              <a:rPr lang="en-US" sz="2800" dirty="0">
                <a:solidFill>
                  <a:schemeClr val="accent1">
                    <a:lumMod val="50000"/>
                  </a:schemeClr>
                </a:solidFill>
              </a:rPr>
              <a:t>Since Dash renders a full web app, you can then </a:t>
            </a:r>
            <a:r>
              <a:rPr lang="en-US" sz="2800" dirty="0">
                <a:solidFill>
                  <a:srgbClr val="C00000"/>
                </a:solidFill>
              </a:rPr>
              <a:t>deploy</a:t>
            </a:r>
            <a:r>
              <a:rPr lang="en-US" sz="2800" dirty="0">
                <a:solidFill>
                  <a:schemeClr val="accent1">
                    <a:lumMod val="50000"/>
                  </a:schemeClr>
                </a:solidFill>
              </a:rPr>
              <a:t> your dashboards online.</a:t>
            </a:r>
          </a:p>
        </p:txBody>
      </p:sp>
    </p:spTree>
    <p:extLst>
      <p:ext uri="{BB962C8B-B14F-4D97-AF65-F5344CB8AC3E}">
        <p14:creationId xmlns:p14="http://schemas.microsoft.com/office/powerpoint/2010/main" val="2006501934"/>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8688-8875-4AF5-923C-5CA09DCCDE16}"/>
              </a:ext>
            </a:extLst>
          </p:cNvPr>
          <p:cNvSpPr>
            <a:spLocks noGrp="1"/>
          </p:cNvSpPr>
          <p:nvPr>
            <p:ph type="title"/>
          </p:nvPr>
        </p:nvSpPr>
        <p:spPr/>
        <p:txBody>
          <a:bodyPr/>
          <a:lstStyle/>
          <a:p>
            <a:r>
              <a:rPr lang="en-US" b="1" dirty="0">
                <a:solidFill>
                  <a:schemeClr val="accent1">
                    <a:lumMod val="75000"/>
                  </a:schemeClr>
                </a:solidFill>
              </a:rPr>
              <a:t>Plotly and Dash</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ACCAB451-9236-46DF-ABAE-0C6D99247EB9}"/>
              </a:ext>
            </a:extLst>
          </p:cNvPr>
          <p:cNvSpPr>
            <a:spLocks noGrp="1"/>
          </p:cNvSpPr>
          <p:nvPr>
            <p:ph sz="half" idx="1"/>
          </p:nvPr>
        </p:nvSpPr>
        <p:spPr>
          <a:xfrm>
            <a:off x="838200" y="1825625"/>
            <a:ext cx="10317480" cy="4351338"/>
          </a:xfrm>
        </p:spPr>
        <p:txBody>
          <a:bodyPr/>
          <a:lstStyle/>
          <a:p>
            <a:r>
              <a:rPr lang="en-US" sz="3200" dirty="0">
                <a:solidFill>
                  <a:srgbClr val="C00000"/>
                </a:solidFill>
              </a:rPr>
              <a:t>Conclusion</a:t>
            </a:r>
          </a:p>
          <a:p>
            <a:pPr lvl="1"/>
            <a:r>
              <a:rPr lang="en-US" sz="2800" dirty="0">
                <a:solidFill>
                  <a:schemeClr val="accent1">
                    <a:lumMod val="50000"/>
                  </a:schemeClr>
                </a:solidFill>
              </a:rPr>
              <a:t>Python has many visualization libraries(</a:t>
            </a:r>
            <a:r>
              <a:rPr lang="en-US" sz="2800" dirty="0">
                <a:solidFill>
                  <a:srgbClr val="C00000"/>
                </a:solidFill>
              </a:rPr>
              <a:t>static</a:t>
            </a:r>
            <a:r>
              <a:rPr lang="en-US" sz="2800" dirty="0">
                <a:solidFill>
                  <a:schemeClr val="accent1">
                    <a:lumMod val="50000"/>
                  </a:schemeClr>
                </a:solidFill>
              </a:rPr>
              <a:t>)</a:t>
            </a:r>
          </a:p>
          <a:p>
            <a:pPr lvl="1"/>
            <a:r>
              <a:rPr lang="en-US" sz="2800" dirty="0">
                <a:solidFill>
                  <a:srgbClr val="C00000"/>
                </a:solidFill>
              </a:rPr>
              <a:t>Plotly</a:t>
            </a:r>
            <a:r>
              <a:rPr lang="en-US" sz="2800" dirty="0">
                <a:solidFill>
                  <a:schemeClr val="accent1">
                    <a:lumMod val="50000"/>
                  </a:schemeClr>
                </a:solidFill>
              </a:rPr>
              <a:t> creates interactive images.</a:t>
            </a:r>
          </a:p>
          <a:p>
            <a:pPr lvl="1"/>
            <a:r>
              <a:rPr lang="en-US" sz="2800" dirty="0">
                <a:solidFill>
                  <a:srgbClr val="C00000"/>
                </a:solidFill>
              </a:rPr>
              <a:t>Dash</a:t>
            </a:r>
            <a:r>
              <a:rPr lang="en-US" sz="2800" dirty="0">
                <a:solidFill>
                  <a:schemeClr val="accent1">
                    <a:lumMod val="50000"/>
                  </a:schemeClr>
                </a:solidFill>
              </a:rPr>
              <a:t> creates dashboard web apps.</a:t>
            </a:r>
          </a:p>
          <a:p>
            <a:pPr lvl="1"/>
            <a:r>
              <a:rPr lang="en-US" sz="2800" dirty="0">
                <a:solidFill>
                  <a:schemeClr val="accent1">
                    <a:lumMod val="50000"/>
                  </a:schemeClr>
                </a:solidFill>
              </a:rPr>
              <a:t>To fully understand Dash, we should first get comfortable with Plotly.</a:t>
            </a:r>
          </a:p>
          <a:p>
            <a:endParaRPr lang="en-US" sz="2800" dirty="0">
              <a:solidFill>
                <a:schemeClr val="accent1">
                  <a:lumMod val="50000"/>
                </a:schemeClr>
              </a:solidFill>
            </a:endParaRPr>
          </a:p>
        </p:txBody>
      </p:sp>
    </p:spTree>
    <p:extLst>
      <p:ext uri="{BB962C8B-B14F-4D97-AF65-F5344CB8AC3E}">
        <p14:creationId xmlns:p14="http://schemas.microsoft.com/office/powerpoint/2010/main" val="3653143047"/>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42FD0-0E86-4A2C-BCB6-169DCE8D422B}"/>
              </a:ext>
            </a:extLst>
          </p:cNvPr>
          <p:cNvSpPr>
            <a:spLocks noGrp="1"/>
          </p:cNvSpPr>
          <p:nvPr>
            <p:ph type="title"/>
          </p:nvPr>
        </p:nvSpPr>
        <p:spPr/>
        <p:txBody>
          <a:bodyPr/>
          <a:lstStyle/>
          <a:p>
            <a:r>
              <a:rPr lang="en-US" b="1" dirty="0">
                <a:solidFill>
                  <a:schemeClr val="accent1">
                    <a:lumMod val="50000"/>
                  </a:schemeClr>
                </a:solidFill>
              </a:rPr>
              <a:t>Data Visualization in Data Science</a:t>
            </a:r>
          </a:p>
        </p:txBody>
      </p:sp>
      <p:sp>
        <p:nvSpPr>
          <p:cNvPr id="6" name="TextBox 5">
            <a:extLst>
              <a:ext uri="{FF2B5EF4-FFF2-40B4-BE49-F238E27FC236}">
                <a16:creationId xmlns:a16="http://schemas.microsoft.com/office/drawing/2014/main" id="{CECABF1F-78F4-4336-A36C-F62B8B062829}"/>
              </a:ext>
            </a:extLst>
          </p:cNvPr>
          <p:cNvSpPr txBox="1"/>
          <p:nvPr/>
        </p:nvSpPr>
        <p:spPr>
          <a:xfrm>
            <a:off x="0" y="2076378"/>
            <a:ext cx="5181600" cy="523220"/>
          </a:xfrm>
          <a:prstGeom prst="rect">
            <a:avLst/>
          </a:prstGeom>
          <a:noFill/>
        </p:spPr>
        <p:txBody>
          <a:bodyPr wrap="square" rtlCol="0">
            <a:spAutoFit/>
          </a:bodyPr>
          <a:lstStyle/>
          <a:p>
            <a:pPr algn="ctr"/>
            <a:r>
              <a:rPr lang="en-US" sz="2800" b="1" dirty="0">
                <a:solidFill>
                  <a:schemeClr val="accent1">
                    <a:lumMod val="50000"/>
                  </a:schemeClr>
                </a:solidFill>
              </a:rPr>
              <a:t>The </a:t>
            </a:r>
            <a:r>
              <a:rPr lang="en-US" sz="2800" b="1" dirty="0">
                <a:solidFill>
                  <a:srgbClr val="C00000"/>
                </a:solidFill>
              </a:rPr>
              <a:t>First</a:t>
            </a:r>
            <a:r>
              <a:rPr lang="en-US" sz="2800" b="1" dirty="0">
                <a:solidFill>
                  <a:schemeClr val="accent1">
                    <a:lumMod val="50000"/>
                  </a:schemeClr>
                </a:solidFill>
              </a:rPr>
              <a:t> Mile …</a:t>
            </a:r>
          </a:p>
        </p:txBody>
      </p:sp>
      <p:sp>
        <p:nvSpPr>
          <p:cNvPr id="7" name="TextBox 6">
            <a:extLst>
              <a:ext uri="{FF2B5EF4-FFF2-40B4-BE49-F238E27FC236}">
                <a16:creationId xmlns:a16="http://schemas.microsoft.com/office/drawing/2014/main" id="{5F2A949E-C3D9-4F05-9B6C-9C9B2FE3121B}"/>
              </a:ext>
            </a:extLst>
          </p:cNvPr>
          <p:cNvSpPr txBox="1"/>
          <p:nvPr/>
        </p:nvSpPr>
        <p:spPr>
          <a:xfrm>
            <a:off x="5828008" y="2156050"/>
            <a:ext cx="5181600" cy="523220"/>
          </a:xfrm>
          <a:prstGeom prst="rect">
            <a:avLst/>
          </a:prstGeom>
          <a:noFill/>
        </p:spPr>
        <p:txBody>
          <a:bodyPr wrap="square" rtlCol="0">
            <a:spAutoFit/>
          </a:bodyPr>
          <a:lstStyle/>
          <a:p>
            <a:pPr algn="ctr"/>
            <a:r>
              <a:rPr lang="en-US" sz="2800" b="1" dirty="0">
                <a:solidFill>
                  <a:schemeClr val="accent1">
                    <a:lumMod val="50000"/>
                  </a:schemeClr>
                </a:solidFill>
              </a:rPr>
              <a:t>… and the </a:t>
            </a:r>
            <a:r>
              <a:rPr lang="en-US" sz="2800" b="1" dirty="0">
                <a:solidFill>
                  <a:srgbClr val="C00000"/>
                </a:solidFill>
              </a:rPr>
              <a:t>Last</a:t>
            </a:r>
            <a:r>
              <a:rPr lang="en-US" sz="2800" b="1" dirty="0">
                <a:solidFill>
                  <a:schemeClr val="accent1">
                    <a:lumMod val="50000"/>
                  </a:schemeClr>
                </a:solidFill>
              </a:rPr>
              <a:t> Mile.</a:t>
            </a:r>
          </a:p>
        </p:txBody>
      </p:sp>
      <p:sp>
        <p:nvSpPr>
          <p:cNvPr id="8" name="TextBox 7">
            <a:extLst>
              <a:ext uri="{FF2B5EF4-FFF2-40B4-BE49-F238E27FC236}">
                <a16:creationId xmlns:a16="http://schemas.microsoft.com/office/drawing/2014/main" id="{B9EB180F-24EC-48B2-B951-2E664E90E7A7}"/>
              </a:ext>
            </a:extLst>
          </p:cNvPr>
          <p:cNvSpPr txBox="1"/>
          <p:nvPr/>
        </p:nvSpPr>
        <p:spPr>
          <a:xfrm>
            <a:off x="-181943" y="2878207"/>
            <a:ext cx="5181600" cy="461665"/>
          </a:xfrm>
          <a:prstGeom prst="rect">
            <a:avLst/>
          </a:prstGeom>
          <a:noFill/>
        </p:spPr>
        <p:txBody>
          <a:bodyPr wrap="square" rtlCol="0">
            <a:spAutoFit/>
          </a:bodyPr>
          <a:lstStyle/>
          <a:p>
            <a:pPr algn="ctr"/>
            <a:r>
              <a:rPr lang="en-US" sz="2400" b="1" dirty="0">
                <a:solidFill>
                  <a:schemeClr val="accent1">
                    <a:lumMod val="50000"/>
                  </a:schemeClr>
                </a:solidFill>
              </a:rPr>
              <a:t>Plotly Express</a:t>
            </a:r>
          </a:p>
        </p:txBody>
      </p:sp>
      <p:sp>
        <p:nvSpPr>
          <p:cNvPr id="9" name="TextBox 8">
            <a:extLst>
              <a:ext uri="{FF2B5EF4-FFF2-40B4-BE49-F238E27FC236}">
                <a16:creationId xmlns:a16="http://schemas.microsoft.com/office/drawing/2014/main" id="{97A1DCC0-1C4E-428E-84E8-A3C5C4EE7C6A}"/>
              </a:ext>
            </a:extLst>
          </p:cNvPr>
          <p:cNvSpPr txBox="1"/>
          <p:nvPr/>
        </p:nvSpPr>
        <p:spPr>
          <a:xfrm>
            <a:off x="5572932" y="2893347"/>
            <a:ext cx="5691751" cy="461665"/>
          </a:xfrm>
          <a:prstGeom prst="rect">
            <a:avLst/>
          </a:prstGeom>
          <a:noFill/>
        </p:spPr>
        <p:txBody>
          <a:bodyPr wrap="square" rtlCol="0">
            <a:spAutoFit/>
          </a:bodyPr>
          <a:lstStyle/>
          <a:p>
            <a:pPr algn="ctr"/>
            <a:r>
              <a:rPr lang="en-US" sz="2400" b="1" dirty="0">
                <a:solidFill>
                  <a:schemeClr val="accent1">
                    <a:lumMod val="50000"/>
                  </a:schemeClr>
                </a:solidFill>
              </a:rPr>
              <a:t>Dash</a:t>
            </a:r>
            <a:endParaRPr lang="en-US" sz="2000" b="1" dirty="0">
              <a:solidFill>
                <a:schemeClr val="accent1">
                  <a:lumMod val="50000"/>
                </a:schemeClr>
              </a:solidFill>
            </a:endParaRPr>
          </a:p>
        </p:txBody>
      </p:sp>
      <p:pic>
        <p:nvPicPr>
          <p:cNvPr id="10" name="Picture 9">
            <a:extLst>
              <a:ext uri="{FF2B5EF4-FFF2-40B4-BE49-F238E27FC236}">
                <a16:creationId xmlns:a16="http://schemas.microsoft.com/office/drawing/2014/main" id="{2AC23DF1-4212-4B6E-B90C-494A7A3B45C2}"/>
              </a:ext>
            </a:extLst>
          </p:cNvPr>
          <p:cNvPicPr>
            <a:picLocks noChangeAspect="1"/>
          </p:cNvPicPr>
          <p:nvPr/>
        </p:nvPicPr>
        <p:blipFill>
          <a:blip r:embed="rId3"/>
          <a:stretch>
            <a:fillRect/>
          </a:stretch>
        </p:blipFill>
        <p:spPr>
          <a:xfrm>
            <a:off x="143521" y="5714083"/>
            <a:ext cx="12011025" cy="1143000"/>
          </a:xfrm>
          <a:prstGeom prst="rect">
            <a:avLst/>
          </a:prstGeom>
        </p:spPr>
      </p:pic>
      <p:sp>
        <p:nvSpPr>
          <p:cNvPr id="11" name="Content Placeholder 2">
            <a:extLst>
              <a:ext uri="{FF2B5EF4-FFF2-40B4-BE49-F238E27FC236}">
                <a16:creationId xmlns:a16="http://schemas.microsoft.com/office/drawing/2014/main" id="{ACAEF8AF-6078-468D-B666-9E2CC9CE9AAA}"/>
              </a:ext>
            </a:extLst>
          </p:cNvPr>
          <p:cNvSpPr txBox="1">
            <a:spLocks/>
          </p:cNvSpPr>
          <p:nvPr/>
        </p:nvSpPr>
        <p:spPr>
          <a:xfrm>
            <a:off x="139482" y="3538414"/>
            <a:ext cx="5505781" cy="1746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Blip>
                <a:blip r:embed="rId4"/>
              </a:buBlip>
            </a:pPr>
            <a:r>
              <a:rPr lang="en-US" sz="2000" dirty="0">
                <a:solidFill>
                  <a:schemeClr val="accent1">
                    <a:lumMod val="50000"/>
                  </a:schemeClr>
                </a:solidFill>
              </a:rPr>
              <a:t>Making graphics in a single function call.</a:t>
            </a:r>
            <a:endParaRPr lang="en-US" sz="2000" dirty="0">
              <a:solidFill>
                <a:srgbClr val="002060"/>
              </a:solidFill>
            </a:endParaRPr>
          </a:p>
          <a:p>
            <a:pPr marL="457200" indent="-457200">
              <a:buBlip>
                <a:blip r:embed="rId4"/>
              </a:buBlip>
            </a:pPr>
            <a:r>
              <a:rPr lang="en-US" sz="2000" dirty="0">
                <a:solidFill>
                  <a:schemeClr val="accent1">
                    <a:lumMod val="50000"/>
                  </a:schemeClr>
                </a:solidFill>
              </a:rPr>
              <a:t>Quickly iterate through various visual forms</a:t>
            </a:r>
          </a:p>
          <a:p>
            <a:pPr marL="457200" indent="-457200">
              <a:buBlip>
                <a:blip r:embed="rId4"/>
              </a:buBlip>
            </a:pPr>
            <a:r>
              <a:rPr lang="en-US" sz="2000" dirty="0">
                <a:solidFill>
                  <a:schemeClr val="accent1">
                    <a:lumMod val="50000"/>
                  </a:schemeClr>
                </a:solidFill>
              </a:rPr>
              <a:t>Easily tailor graphics for publication</a:t>
            </a:r>
          </a:p>
          <a:p>
            <a:pPr marL="457200" indent="-457200">
              <a:buFont typeface="Arial" panose="020B0604020202020204" pitchFamily="34" charset="0"/>
              <a:buBlip>
                <a:blip r:embed="rId4"/>
              </a:buBlip>
            </a:pPr>
            <a:endParaRPr lang="en-US" sz="2000" dirty="0">
              <a:solidFill>
                <a:srgbClr val="002060"/>
              </a:solidFill>
            </a:endParaRPr>
          </a:p>
          <a:p>
            <a:pPr marL="0" indent="0">
              <a:buFont typeface="Arial" panose="020B0604020202020204" pitchFamily="34" charset="0"/>
              <a:buNone/>
            </a:pPr>
            <a:endParaRPr lang="en-US" sz="2000" dirty="0"/>
          </a:p>
        </p:txBody>
      </p:sp>
      <p:sp>
        <p:nvSpPr>
          <p:cNvPr id="13" name="Content Placeholder 2">
            <a:extLst>
              <a:ext uri="{FF2B5EF4-FFF2-40B4-BE49-F238E27FC236}">
                <a16:creationId xmlns:a16="http://schemas.microsoft.com/office/drawing/2014/main" id="{E9204639-A556-4F32-B475-D62C0D975F42}"/>
              </a:ext>
            </a:extLst>
          </p:cNvPr>
          <p:cNvSpPr txBox="1">
            <a:spLocks/>
          </p:cNvSpPr>
          <p:nvPr/>
        </p:nvSpPr>
        <p:spPr>
          <a:xfrm>
            <a:off x="5660762" y="3538414"/>
            <a:ext cx="6427913" cy="1746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Blip>
                <a:blip r:embed="rId4"/>
              </a:buBlip>
            </a:pPr>
            <a:r>
              <a:rPr lang="en-US" sz="2000" dirty="0">
                <a:solidFill>
                  <a:schemeClr val="accent1">
                    <a:lumMod val="50000"/>
                  </a:schemeClr>
                </a:solidFill>
              </a:rPr>
              <a:t>Make web application that link graphics, controls &amp; text</a:t>
            </a:r>
          </a:p>
          <a:p>
            <a:pPr marL="457200" indent="-457200">
              <a:buBlip>
                <a:blip r:embed="rId4"/>
              </a:buBlip>
            </a:pPr>
            <a:r>
              <a:rPr lang="en-US" sz="2000" dirty="0">
                <a:solidFill>
                  <a:schemeClr val="accent1">
                    <a:lumMod val="50000"/>
                  </a:schemeClr>
                </a:solidFill>
              </a:rPr>
              <a:t>Control every aspect of styling and layout</a:t>
            </a:r>
          </a:p>
          <a:p>
            <a:pPr marL="457200" indent="-457200">
              <a:buBlip>
                <a:blip r:embed="rId4"/>
              </a:buBlip>
            </a:pPr>
            <a:r>
              <a:rPr lang="en-US" sz="2000" dirty="0">
                <a:solidFill>
                  <a:schemeClr val="accent1">
                    <a:lumMod val="50000"/>
                  </a:schemeClr>
                </a:solidFill>
              </a:rPr>
              <a:t>Easily deploy anywhere Flask can run</a:t>
            </a:r>
          </a:p>
          <a:p>
            <a:pPr marL="457200" indent="-457200">
              <a:buBlip>
                <a:blip r:embed="rId4"/>
              </a:buBlip>
            </a:pPr>
            <a:endParaRPr lang="en-US" sz="2000" dirty="0">
              <a:solidFill>
                <a:schemeClr val="accent1">
                  <a:lumMod val="50000"/>
                </a:schemeClr>
              </a:solidFill>
            </a:endParaRPr>
          </a:p>
          <a:p>
            <a:pPr marL="457200" indent="-457200">
              <a:buFont typeface="Arial" panose="020B0604020202020204" pitchFamily="34" charset="0"/>
              <a:buBlip>
                <a:blip r:embed="rId4"/>
              </a:buBlip>
            </a:pPr>
            <a:endParaRPr lang="en-US" sz="2000" dirty="0">
              <a:solidFill>
                <a:srgbClr val="002060"/>
              </a:solidFill>
            </a:endParaRPr>
          </a:p>
          <a:p>
            <a:pPr marL="0" indent="0">
              <a:buFont typeface="Arial" panose="020B0604020202020204" pitchFamily="34" charset="0"/>
              <a:buNone/>
            </a:pPr>
            <a:endParaRPr lang="en-US" sz="2000" dirty="0"/>
          </a:p>
        </p:txBody>
      </p:sp>
      <p:sp>
        <p:nvSpPr>
          <p:cNvPr id="16" name="TextBox 15">
            <a:extLst>
              <a:ext uri="{FF2B5EF4-FFF2-40B4-BE49-F238E27FC236}">
                <a16:creationId xmlns:a16="http://schemas.microsoft.com/office/drawing/2014/main" id="{973D8F4D-6A0A-40B0-B97F-BE920FF1D013}"/>
              </a:ext>
            </a:extLst>
          </p:cNvPr>
          <p:cNvSpPr txBox="1"/>
          <p:nvPr/>
        </p:nvSpPr>
        <p:spPr>
          <a:xfrm>
            <a:off x="994807" y="4881964"/>
            <a:ext cx="3967566" cy="830997"/>
          </a:xfrm>
          <a:prstGeom prst="rect">
            <a:avLst/>
          </a:prstGeom>
          <a:noFill/>
        </p:spPr>
        <p:txBody>
          <a:bodyPr wrap="square" rtlCol="0">
            <a:spAutoFit/>
          </a:bodyPr>
          <a:lstStyle/>
          <a:p>
            <a:r>
              <a:rPr lang="en-US" sz="2400" dirty="0">
                <a:solidFill>
                  <a:srgbClr val="C00000"/>
                </a:solidFill>
              </a:rPr>
              <a:t>Pip install </a:t>
            </a:r>
            <a:r>
              <a:rPr lang="en-US" sz="2400" dirty="0" err="1">
                <a:solidFill>
                  <a:srgbClr val="C00000"/>
                </a:solidFill>
              </a:rPr>
              <a:t>plotly</a:t>
            </a:r>
            <a:endParaRPr lang="en-US" sz="2400" dirty="0">
              <a:solidFill>
                <a:srgbClr val="C00000"/>
              </a:solidFill>
            </a:endParaRPr>
          </a:p>
          <a:p>
            <a:endParaRPr lang="en-US" sz="2400" dirty="0">
              <a:solidFill>
                <a:srgbClr val="C00000"/>
              </a:solidFill>
            </a:endParaRPr>
          </a:p>
        </p:txBody>
      </p:sp>
      <p:sp>
        <p:nvSpPr>
          <p:cNvPr id="17" name="TextBox 16">
            <a:extLst>
              <a:ext uri="{FF2B5EF4-FFF2-40B4-BE49-F238E27FC236}">
                <a16:creationId xmlns:a16="http://schemas.microsoft.com/office/drawing/2014/main" id="{2F65BEE3-9FF6-4EA2-9758-F217D3C8704E}"/>
              </a:ext>
            </a:extLst>
          </p:cNvPr>
          <p:cNvSpPr txBox="1"/>
          <p:nvPr/>
        </p:nvSpPr>
        <p:spPr>
          <a:xfrm>
            <a:off x="6763072" y="4897460"/>
            <a:ext cx="3967566" cy="1200329"/>
          </a:xfrm>
          <a:prstGeom prst="rect">
            <a:avLst/>
          </a:prstGeom>
          <a:noFill/>
        </p:spPr>
        <p:txBody>
          <a:bodyPr wrap="square" rtlCol="0">
            <a:spAutoFit/>
          </a:bodyPr>
          <a:lstStyle/>
          <a:p>
            <a:r>
              <a:rPr lang="en-US" sz="2400" dirty="0">
                <a:solidFill>
                  <a:srgbClr val="C00000"/>
                </a:solidFill>
              </a:rPr>
              <a:t>Pip install dash</a:t>
            </a:r>
          </a:p>
          <a:p>
            <a:r>
              <a:rPr lang="en-US" sz="2400" dirty="0">
                <a:solidFill>
                  <a:srgbClr val="C00000"/>
                </a:solidFill>
              </a:rPr>
              <a:t>Pip install jupyter_dash</a:t>
            </a:r>
          </a:p>
          <a:p>
            <a:endParaRPr lang="en-US" sz="2400" dirty="0">
              <a:solidFill>
                <a:srgbClr val="C00000"/>
              </a:solidFill>
            </a:endParaRPr>
          </a:p>
        </p:txBody>
      </p:sp>
    </p:spTree>
    <p:extLst>
      <p:ext uri="{BB962C8B-B14F-4D97-AF65-F5344CB8AC3E}">
        <p14:creationId xmlns:p14="http://schemas.microsoft.com/office/powerpoint/2010/main" val="746514654"/>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885B-480D-4B73-AD89-29EE8FAB4BB3}"/>
              </a:ext>
            </a:extLst>
          </p:cNvPr>
          <p:cNvSpPr>
            <a:spLocks noGrp="1"/>
          </p:cNvSpPr>
          <p:nvPr>
            <p:ph type="title"/>
          </p:nvPr>
        </p:nvSpPr>
        <p:spPr/>
        <p:txBody>
          <a:bodyPr/>
          <a:lstStyle/>
          <a:p>
            <a:r>
              <a:rPr lang="en-US" sz="4400" b="1" dirty="0">
                <a:solidFill>
                  <a:schemeClr val="accent1">
                    <a:lumMod val="75000"/>
                  </a:schemeClr>
                </a:solidFill>
              </a:rPr>
              <a:t>Plotly – An Overview</a:t>
            </a:r>
            <a:endParaRPr lang="en-US" dirty="0"/>
          </a:p>
        </p:txBody>
      </p:sp>
      <p:sp>
        <p:nvSpPr>
          <p:cNvPr id="3" name="Content Placeholder 2">
            <a:extLst>
              <a:ext uri="{FF2B5EF4-FFF2-40B4-BE49-F238E27FC236}">
                <a16:creationId xmlns:a16="http://schemas.microsoft.com/office/drawing/2014/main" id="{09B8CEFF-DA9A-4109-A718-A89038555042}"/>
              </a:ext>
            </a:extLst>
          </p:cNvPr>
          <p:cNvSpPr>
            <a:spLocks noGrp="1"/>
          </p:cNvSpPr>
          <p:nvPr>
            <p:ph idx="1"/>
          </p:nvPr>
        </p:nvSpPr>
        <p:spPr/>
        <p:txBody>
          <a:bodyPr/>
          <a:lstStyle/>
          <a:p>
            <a:r>
              <a:rPr lang="en-US" dirty="0">
                <a:solidFill>
                  <a:schemeClr val="accent1">
                    <a:lumMod val="75000"/>
                  </a:schemeClr>
                </a:solidFill>
              </a:rPr>
              <a:t>Interactive, open-source plotting library.</a:t>
            </a:r>
          </a:p>
          <a:p>
            <a:r>
              <a:rPr lang="en-US" dirty="0">
                <a:solidFill>
                  <a:schemeClr val="accent1">
                    <a:lumMod val="75000"/>
                  </a:schemeClr>
                </a:solidFill>
              </a:rPr>
              <a:t>Support over 40 unique chart types.</a:t>
            </a:r>
          </a:p>
          <a:p>
            <a:r>
              <a:rPr lang="en-US" dirty="0">
                <a:solidFill>
                  <a:schemeClr val="accent1">
                    <a:lumMod val="75000"/>
                  </a:schemeClr>
                </a:solidFill>
              </a:rPr>
              <a:t>Include chart types like statistical, maps, scientific, and 3-D.</a:t>
            </a:r>
          </a:p>
          <a:p>
            <a:r>
              <a:rPr lang="en-US" dirty="0">
                <a:solidFill>
                  <a:schemeClr val="accent1">
                    <a:lumMod val="75000"/>
                  </a:schemeClr>
                </a:solidFill>
              </a:rPr>
              <a:t>Visualization can be displayed in Jupyter notebook, saved to Html files, or can be used in developing python- built web applications.</a:t>
            </a:r>
          </a:p>
        </p:txBody>
      </p:sp>
      <p:sp>
        <p:nvSpPr>
          <p:cNvPr id="4" name="Title 2">
            <a:extLst>
              <a:ext uri="{FF2B5EF4-FFF2-40B4-BE49-F238E27FC236}">
                <a16:creationId xmlns:a16="http://schemas.microsoft.com/office/drawing/2014/main" id="{D5C3DDA0-6762-492A-AAC7-4C9953616C42}"/>
              </a:ext>
            </a:extLst>
          </p:cNvPr>
          <p:cNvSpPr txBox="1">
            <a:spLocks/>
          </p:cNvSpPr>
          <p:nvPr/>
        </p:nvSpPr>
        <p:spPr>
          <a:xfrm>
            <a:off x="4086817" y="5416146"/>
            <a:ext cx="4220275" cy="1076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solidFill>
                  <a:srgbClr val="C00000"/>
                </a:solidFill>
              </a:rPr>
              <a:t>Plotly</a:t>
            </a:r>
            <a:r>
              <a:rPr lang="en-US" sz="4800" b="1" u="sng" dirty="0">
                <a:solidFill>
                  <a:schemeClr val="accent1">
                    <a:lumMod val="75000"/>
                  </a:schemeClr>
                </a:solidFill>
              </a:rPr>
              <a:t> Notebook </a:t>
            </a:r>
          </a:p>
        </p:txBody>
      </p:sp>
    </p:spTree>
    <p:extLst>
      <p:ext uri="{BB962C8B-B14F-4D97-AF65-F5344CB8AC3E}">
        <p14:creationId xmlns:p14="http://schemas.microsoft.com/office/powerpoint/2010/main" val="3890953915"/>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F577-ED9B-4655-8A70-236AA7FF9460}"/>
              </a:ext>
            </a:extLst>
          </p:cNvPr>
          <p:cNvSpPr>
            <a:spLocks noGrp="1"/>
          </p:cNvSpPr>
          <p:nvPr>
            <p:ph type="title"/>
          </p:nvPr>
        </p:nvSpPr>
        <p:spPr/>
        <p:txBody>
          <a:bodyPr/>
          <a:lstStyle/>
          <a:p>
            <a:r>
              <a:rPr lang="en-US" b="1" dirty="0">
                <a:solidFill>
                  <a:schemeClr val="accent1">
                    <a:lumMod val="75000"/>
                  </a:schemeClr>
                </a:solidFill>
              </a:rPr>
              <a:t>Plotly Sub-modules</a:t>
            </a:r>
          </a:p>
        </p:txBody>
      </p:sp>
      <p:pic>
        <p:nvPicPr>
          <p:cNvPr id="5" name="Picture 4">
            <a:extLst>
              <a:ext uri="{FF2B5EF4-FFF2-40B4-BE49-F238E27FC236}">
                <a16:creationId xmlns:a16="http://schemas.microsoft.com/office/drawing/2014/main" id="{7820E0BF-E4A1-41B9-AE9D-CE43C67D1DF2}"/>
              </a:ext>
            </a:extLst>
          </p:cNvPr>
          <p:cNvPicPr>
            <a:picLocks noChangeAspect="1"/>
          </p:cNvPicPr>
          <p:nvPr/>
        </p:nvPicPr>
        <p:blipFill rotWithShape="1">
          <a:blip r:embed="rId2"/>
          <a:srcRect l="23771" t="39869" r="25000" b="27673"/>
          <a:stretch/>
        </p:blipFill>
        <p:spPr>
          <a:xfrm>
            <a:off x="464949" y="2006600"/>
            <a:ext cx="6245817" cy="2224921"/>
          </a:xfrm>
          <a:prstGeom prst="rect">
            <a:avLst/>
          </a:prstGeom>
        </p:spPr>
      </p:pic>
      <p:pic>
        <p:nvPicPr>
          <p:cNvPr id="7" name="Picture 6">
            <a:extLst>
              <a:ext uri="{FF2B5EF4-FFF2-40B4-BE49-F238E27FC236}">
                <a16:creationId xmlns:a16="http://schemas.microsoft.com/office/drawing/2014/main" id="{30C4AB56-4582-4563-917A-B4B450B42957}"/>
              </a:ext>
            </a:extLst>
          </p:cNvPr>
          <p:cNvPicPr>
            <a:picLocks noChangeAspect="1"/>
          </p:cNvPicPr>
          <p:nvPr/>
        </p:nvPicPr>
        <p:blipFill rotWithShape="1">
          <a:blip r:embed="rId3"/>
          <a:srcRect l="24152" t="40447" r="41144" b="19985"/>
          <a:stretch/>
        </p:blipFill>
        <p:spPr>
          <a:xfrm>
            <a:off x="6509287" y="681037"/>
            <a:ext cx="5419243" cy="3147044"/>
          </a:xfrm>
          <a:prstGeom prst="rect">
            <a:avLst/>
          </a:prstGeom>
        </p:spPr>
      </p:pic>
      <p:pic>
        <p:nvPicPr>
          <p:cNvPr id="9" name="Picture 8">
            <a:extLst>
              <a:ext uri="{FF2B5EF4-FFF2-40B4-BE49-F238E27FC236}">
                <a16:creationId xmlns:a16="http://schemas.microsoft.com/office/drawing/2014/main" id="{EFF42E43-2EEA-4761-A017-290345FD3E39}"/>
              </a:ext>
            </a:extLst>
          </p:cNvPr>
          <p:cNvPicPr>
            <a:picLocks noChangeAspect="1"/>
          </p:cNvPicPr>
          <p:nvPr/>
        </p:nvPicPr>
        <p:blipFill rotWithShape="1">
          <a:blip r:embed="rId4"/>
          <a:srcRect l="24280" t="40447" r="39237" b="22246"/>
          <a:stretch/>
        </p:blipFill>
        <p:spPr>
          <a:xfrm>
            <a:off x="6710766" y="4045058"/>
            <a:ext cx="4959458" cy="2712203"/>
          </a:xfrm>
          <a:prstGeom prst="rect">
            <a:avLst/>
          </a:prstGeom>
        </p:spPr>
      </p:pic>
    </p:spTree>
    <p:extLst>
      <p:ext uri="{BB962C8B-B14F-4D97-AF65-F5344CB8AC3E}">
        <p14:creationId xmlns:p14="http://schemas.microsoft.com/office/powerpoint/2010/main" val="684424813"/>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14E91-F868-4701-A9AF-E79B600A942B}"/>
              </a:ext>
            </a:extLst>
          </p:cNvPr>
          <p:cNvPicPr>
            <a:picLocks noChangeAspect="1"/>
          </p:cNvPicPr>
          <p:nvPr/>
        </p:nvPicPr>
        <p:blipFill>
          <a:blip r:embed="rId3"/>
          <a:stretch>
            <a:fillRect/>
          </a:stretch>
        </p:blipFill>
        <p:spPr>
          <a:xfrm>
            <a:off x="2954993" y="945515"/>
            <a:ext cx="6282015" cy="3530031"/>
          </a:xfrm>
          <a:prstGeom prst="rect">
            <a:avLst/>
          </a:prstGeom>
        </p:spPr>
      </p:pic>
      <p:pic>
        <p:nvPicPr>
          <p:cNvPr id="3" name="Picture 2" descr="Bottom_Viz_August-02.png">
            <a:extLst>
              <a:ext uri="{FF2B5EF4-FFF2-40B4-BE49-F238E27FC236}">
                <a16:creationId xmlns:a16="http://schemas.microsoft.com/office/drawing/2014/main" id="{A8E99202-2F25-4B3E-8F20-4A9A519DA3A7}"/>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18483"/>
          <a:stretch/>
        </p:blipFill>
        <p:spPr>
          <a:xfrm flipH="1">
            <a:off x="0" y="5777178"/>
            <a:ext cx="12192000" cy="1080823"/>
          </a:xfrm>
          <a:prstGeom prst="rect">
            <a:avLst/>
          </a:prstGeom>
        </p:spPr>
      </p:pic>
    </p:spTree>
    <p:extLst>
      <p:ext uri="{BB962C8B-B14F-4D97-AF65-F5344CB8AC3E}">
        <p14:creationId xmlns:p14="http://schemas.microsoft.com/office/powerpoint/2010/main" val="16034639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5777178"/>
            <a:ext cx="12192000" cy="1080823"/>
          </a:xfrm>
          <a:prstGeom prst="rect">
            <a:avLst/>
          </a:prstGeom>
        </p:spPr>
      </p:pic>
      <p:sp>
        <p:nvSpPr>
          <p:cNvPr id="4" name="Title 1">
            <a:extLst>
              <a:ext uri="{FF2B5EF4-FFF2-40B4-BE49-F238E27FC236}">
                <a16:creationId xmlns:a16="http://schemas.microsoft.com/office/drawing/2014/main" id="{4C83B412-2144-4956-8F41-EADF8AF66175}"/>
              </a:ext>
            </a:extLst>
          </p:cNvPr>
          <p:cNvSpPr txBox="1">
            <a:spLocks/>
          </p:cNvSpPr>
          <p:nvPr/>
        </p:nvSpPr>
        <p:spPr bwMode="auto">
          <a:xfrm>
            <a:off x="3319198" y="3018695"/>
            <a:ext cx="5553604" cy="820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a:r>
              <a:rPr lang="en-US" sz="6666" b="1" dirty="0">
                <a:solidFill>
                  <a:schemeClr val="accent1">
                    <a:lumMod val="50000"/>
                  </a:schemeClr>
                </a:solidFill>
                <a:latin typeface="Poor Richard" panose="02080502050505020702" pitchFamily="18" charset="0"/>
              </a:rPr>
              <a:t>THANK YOU!</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767D-DC3C-4CA9-BB90-7B597CEA521C}"/>
              </a:ext>
            </a:extLst>
          </p:cNvPr>
          <p:cNvSpPr>
            <a:spLocks noGrp="1"/>
          </p:cNvSpPr>
          <p:nvPr>
            <p:ph type="title"/>
          </p:nvPr>
        </p:nvSpPr>
        <p:spPr/>
        <p:txBody>
          <a:bodyPr/>
          <a:lstStyle/>
          <a:p>
            <a:r>
              <a:rPr lang="en-US" b="1" dirty="0">
                <a:solidFill>
                  <a:schemeClr val="tx2"/>
                </a:solidFill>
              </a:rPr>
              <a:t>When our visual Processing System Betrays Us</a:t>
            </a:r>
          </a:p>
        </p:txBody>
      </p:sp>
      <p:pic>
        <p:nvPicPr>
          <p:cNvPr id="5" name="Picture 4">
            <a:extLst>
              <a:ext uri="{FF2B5EF4-FFF2-40B4-BE49-F238E27FC236}">
                <a16:creationId xmlns:a16="http://schemas.microsoft.com/office/drawing/2014/main" id="{2639282E-E505-4F0A-9541-812D42BA9DCE}"/>
              </a:ext>
            </a:extLst>
          </p:cNvPr>
          <p:cNvPicPr>
            <a:picLocks noChangeAspect="1"/>
          </p:cNvPicPr>
          <p:nvPr/>
        </p:nvPicPr>
        <p:blipFill rotWithShape="1">
          <a:blip r:embed="rId3"/>
          <a:srcRect l="50000" t="14623" r="20000" b="46404"/>
          <a:stretch/>
        </p:blipFill>
        <p:spPr>
          <a:xfrm>
            <a:off x="1093693" y="2420471"/>
            <a:ext cx="4518213" cy="3300067"/>
          </a:xfrm>
          <a:prstGeom prst="rect">
            <a:avLst/>
          </a:prstGeom>
        </p:spPr>
      </p:pic>
      <p:pic>
        <p:nvPicPr>
          <p:cNvPr id="7" name="Picture 6">
            <a:extLst>
              <a:ext uri="{FF2B5EF4-FFF2-40B4-BE49-F238E27FC236}">
                <a16:creationId xmlns:a16="http://schemas.microsoft.com/office/drawing/2014/main" id="{41234AB6-2708-461F-B7A0-74C192D82A31}"/>
              </a:ext>
            </a:extLst>
          </p:cNvPr>
          <p:cNvPicPr>
            <a:picLocks noChangeAspect="1"/>
          </p:cNvPicPr>
          <p:nvPr/>
        </p:nvPicPr>
        <p:blipFill rotWithShape="1">
          <a:blip r:embed="rId4"/>
          <a:srcRect l="16177" t="46011" r="53823" b="20247"/>
          <a:stretch/>
        </p:blipFill>
        <p:spPr>
          <a:xfrm>
            <a:off x="6580093" y="2272552"/>
            <a:ext cx="4742121" cy="2998695"/>
          </a:xfrm>
          <a:prstGeom prst="rect">
            <a:avLst/>
          </a:prstGeom>
        </p:spPr>
      </p:pic>
    </p:spTree>
    <p:extLst>
      <p:ext uri="{BB962C8B-B14F-4D97-AF65-F5344CB8AC3E}">
        <p14:creationId xmlns:p14="http://schemas.microsoft.com/office/powerpoint/2010/main" val="324419917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767D-DC3C-4CA9-BB90-7B597CEA521C}"/>
              </a:ext>
            </a:extLst>
          </p:cNvPr>
          <p:cNvSpPr>
            <a:spLocks noGrp="1"/>
          </p:cNvSpPr>
          <p:nvPr>
            <p:ph type="title"/>
          </p:nvPr>
        </p:nvSpPr>
        <p:spPr/>
        <p:txBody>
          <a:bodyPr/>
          <a:lstStyle/>
          <a:p>
            <a:r>
              <a:rPr lang="en-US" b="1" dirty="0">
                <a:solidFill>
                  <a:schemeClr val="tx2"/>
                </a:solidFill>
              </a:rPr>
              <a:t>When our visual Processing System Betrays Us</a:t>
            </a:r>
          </a:p>
        </p:txBody>
      </p:sp>
      <p:pic>
        <p:nvPicPr>
          <p:cNvPr id="6" name="Picture 5">
            <a:extLst>
              <a:ext uri="{FF2B5EF4-FFF2-40B4-BE49-F238E27FC236}">
                <a16:creationId xmlns:a16="http://schemas.microsoft.com/office/drawing/2014/main" id="{47706FF7-28F3-4641-B875-80058A41DAEE}"/>
              </a:ext>
            </a:extLst>
          </p:cNvPr>
          <p:cNvPicPr>
            <a:picLocks noChangeAspect="1"/>
          </p:cNvPicPr>
          <p:nvPr/>
        </p:nvPicPr>
        <p:blipFill rotWithShape="1">
          <a:blip r:embed="rId3"/>
          <a:srcRect l="51471" t="14623" r="26911" b="12923"/>
          <a:stretch/>
        </p:blipFill>
        <p:spPr>
          <a:xfrm>
            <a:off x="340661" y="1608559"/>
            <a:ext cx="2635624" cy="4966447"/>
          </a:xfrm>
          <a:prstGeom prst="rect">
            <a:avLst/>
          </a:prstGeom>
        </p:spPr>
      </p:pic>
      <p:pic>
        <p:nvPicPr>
          <p:cNvPr id="9" name="Picture 8">
            <a:extLst>
              <a:ext uri="{FF2B5EF4-FFF2-40B4-BE49-F238E27FC236}">
                <a16:creationId xmlns:a16="http://schemas.microsoft.com/office/drawing/2014/main" id="{514B7C24-B7DE-4091-BDA8-7CAEF6071F8E}"/>
              </a:ext>
            </a:extLst>
          </p:cNvPr>
          <p:cNvPicPr>
            <a:picLocks noChangeAspect="1"/>
          </p:cNvPicPr>
          <p:nvPr/>
        </p:nvPicPr>
        <p:blipFill rotWithShape="1">
          <a:blip r:embed="rId4"/>
          <a:srcRect l="37794" t="19070" r="40588" b="8476"/>
          <a:stretch/>
        </p:blipFill>
        <p:spPr>
          <a:xfrm>
            <a:off x="3299012" y="1608558"/>
            <a:ext cx="2635625" cy="4966448"/>
          </a:xfrm>
          <a:prstGeom prst="rect">
            <a:avLst/>
          </a:prstGeom>
        </p:spPr>
      </p:pic>
      <p:pic>
        <p:nvPicPr>
          <p:cNvPr id="11" name="Picture 10">
            <a:extLst>
              <a:ext uri="{FF2B5EF4-FFF2-40B4-BE49-F238E27FC236}">
                <a16:creationId xmlns:a16="http://schemas.microsoft.com/office/drawing/2014/main" id="{B629B6F8-675A-43D0-9AA2-7600FA713032}"/>
              </a:ext>
            </a:extLst>
          </p:cNvPr>
          <p:cNvPicPr>
            <a:picLocks noChangeAspect="1"/>
          </p:cNvPicPr>
          <p:nvPr/>
        </p:nvPicPr>
        <p:blipFill rotWithShape="1">
          <a:blip r:embed="rId5"/>
          <a:srcRect l="26912" t="36857" r="28088" b="16062"/>
          <a:stretch/>
        </p:blipFill>
        <p:spPr>
          <a:xfrm>
            <a:off x="6257364" y="2396004"/>
            <a:ext cx="5486400" cy="3227294"/>
          </a:xfrm>
          <a:prstGeom prst="rect">
            <a:avLst/>
          </a:prstGeom>
        </p:spPr>
      </p:pic>
    </p:spTree>
    <p:extLst>
      <p:ext uri="{BB962C8B-B14F-4D97-AF65-F5344CB8AC3E}">
        <p14:creationId xmlns:p14="http://schemas.microsoft.com/office/powerpoint/2010/main" val="838965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BF81-D7A0-44BF-AA7C-4261540BD3C2}"/>
              </a:ext>
            </a:extLst>
          </p:cNvPr>
          <p:cNvSpPr>
            <a:spLocks noGrp="1"/>
          </p:cNvSpPr>
          <p:nvPr>
            <p:ph type="title"/>
          </p:nvPr>
        </p:nvSpPr>
        <p:spPr/>
        <p:txBody>
          <a:bodyPr/>
          <a:lstStyle/>
          <a:p>
            <a:r>
              <a:rPr lang="en-US" b="1" dirty="0">
                <a:solidFill>
                  <a:schemeClr val="tx2"/>
                </a:solidFill>
              </a:rPr>
              <a:t>What is a Dashboard?</a:t>
            </a:r>
          </a:p>
        </p:txBody>
      </p:sp>
      <p:grpSp>
        <p:nvGrpSpPr>
          <p:cNvPr id="5" name="Group 4">
            <a:extLst>
              <a:ext uri="{FF2B5EF4-FFF2-40B4-BE49-F238E27FC236}">
                <a16:creationId xmlns:a16="http://schemas.microsoft.com/office/drawing/2014/main" id="{A16588F5-ACF3-4677-ABF5-97B2B107B4D9}"/>
              </a:ext>
            </a:extLst>
          </p:cNvPr>
          <p:cNvGrpSpPr/>
          <p:nvPr/>
        </p:nvGrpSpPr>
        <p:grpSpPr>
          <a:xfrm>
            <a:off x="401507" y="1489794"/>
            <a:ext cx="6360162" cy="5196885"/>
            <a:chOff x="401507" y="1489794"/>
            <a:chExt cx="6360162" cy="5196885"/>
          </a:xfrm>
        </p:grpSpPr>
        <p:sp>
          <p:nvSpPr>
            <p:cNvPr id="6" name="Content Placeholder 16">
              <a:extLst>
                <a:ext uri="{FF2B5EF4-FFF2-40B4-BE49-F238E27FC236}">
                  <a16:creationId xmlns:a16="http://schemas.microsoft.com/office/drawing/2014/main" id="{70676123-1288-4091-92E2-3D3640E0A9D7}"/>
                </a:ext>
              </a:extLst>
            </p:cNvPr>
            <p:cNvSpPr txBox="1">
              <a:spLocks/>
            </p:cNvSpPr>
            <p:nvPr/>
          </p:nvSpPr>
          <p:spPr>
            <a:xfrm>
              <a:off x="401507" y="1489794"/>
              <a:ext cx="6360162" cy="306142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just">
                <a:buFont typeface="Arial" charset="0"/>
                <a:buNone/>
              </a:pPr>
              <a:r>
                <a:rPr lang="en-GB" sz="2800" dirty="0">
                  <a:solidFill>
                    <a:schemeClr val="accent1">
                      <a:lumMod val="50000"/>
                    </a:schemeClr>
                  </a:solidFill>
                </a:rPr>
                <a:t>A dashboard is a visual display of the most important information needed to achieve one or more objectives; consolidated and arranged on a single screen so the information can be monitored at a glance.</a:t>
              </a:r>
              <a:endParaRPr lang="en-US" sz="2800" dirty="0">
                <a:solidFill>
                  <a:schemeClr val="accent1">
                    <a:lumMod val="50000"/>
                  </a:schemeClr>
                </a:solidFill>
                <a:latin typeface="Gill Sans MT" charset="0"/>
                <a:cs typeface="Gill Sans MT" charset="0"/>
              </a:endParaRPr>
            </a:p>
          </p:txBody>
        </p:sp>
        <p:pic>
          <p:nvPicPr>
            <p:cNvPr id="8" name="Picture 2">
              <a:extLst>
                <a:ext uri="{FF2B5EF4-FFF2-40B4-BE49-F238E27FC236}">
                  <a16:creationId xmlns:a16="http://schemas.microsoft.com/office/drawing/2014/main" id="{4AB81A3D-FD51-4C6F-974E-65F973ECB38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69849" y="4285461"/>
              <a:ext cx="1853672" cy="240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a:extLst>
              <a:ext uri="{FF2B5EF4-FFF2-40B4-BE49-F238E27FC236}">
                <a16:creationId xmlns:a16="http://schemas.microsoft.com/office/drawing/2014/main" id="{1AEBD706-AC62-49A9-8618-54F968B82D01}"/>
              </a:ext>
            </a:extLst>
          </p:cNvPr>
          <p:cNvGrpSpPr/>
          <p:nvPr/>
        </p:nvGrpSpPr>
        <p:grpSpPr>
          <a:xfrm>
            <a:off x="7202905" y="1540062"/>
            <a:ext cx="4150895" cy="5224107"/>
            <a:chOff x="7691939" y="1276568"/>
            <a:chExt cx="6055026" cy="5662354"/>
          </a:xfrm>
        </p:grpSpPr>
        <p:sp>
          <p:nvSpPr>
            <p:cNvPr id="10" name="Content Placeholder 16">
              <a:extLst>
                <a:ext uri="{FF2B5EF4-FFF2-40B4-BE49-F238E27FC236}">
                  <a16:creationId xmlns:a16="http://schemas.microsoft.com/office/drawing/2014/main" id="{6DB20CC4-2467-4922-9BFE-1538DDE2A9D6}"/>
                </a:ext>
              </a:extLst>
            </p:cNvPr>
            <p:cNvSpPr txBox="1">
              <a:spLocks/>
            </p:cNvSpPr>
            <p:nvPr/>
          </p:nvSpPr>
          <p:spPr>
            <a:xfrm>
              <a:off x="7691939" y="1276568"/>
              <a:ext cx="6055026" cy="3580613"/>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just">
                <a:buFont typeface="Arial" charset="0"/>
                <a:buNone/>
              </a:pPr>
              <a:r>
                <a:rPr lang="en-GB" sz="2800" dirty="0">
                  <a:solidFill>
                    <a:schemeClr val="accent1">
                      <a:lumMod val="50000"/>
                    </a:schemeClr>
                  </a:solidFill>
                </a:rPr>
                <a:t>A dashboard is a visual display of data used to monitor conditions and/or facilitate </a:t>
              </a:r>
              <a:r>
                <a:rPr lang="en-GB" sz="2800" b="1" dirty="0">
                  <a:solidFill>
                    <a:schemeClr val="accent1">
                      <a:lumMod val="50000"/>
                    </a:schemeClr>
                  </a:solidFill>
                </a:rPr>
                <a:t>understanding</a:t>
              </a:r>
              <a:r>
                <a:rPr lang="en-GB" sz="2800" dirty="0">
                  <a:solidFill>
                    <a:schemeClr val="accent1">
                      <a:lumMod val="50000"/>
                    </a:schemeClr>
                  </a:solidFill>
                </a:rPr>
                <a:t>.</a:t>
              </a:r>
              <a:endParaRPr lang="en-US" sz="2800" dirty="0">
                <a:solidFill>
                  <a:schemeClr val="accent1">
                    <a:lumMod val="50000"/>
                  </a:schemeClr>
                </a:solidFill>
                <a:latin typeface="Gill Sans MT" charset="0"/>
                <a:cs typeface="Gill Sans MT" charset="0"/>
              </a:endParaRPr>
            </a:p>
          </p:txBody>
        </p:sp>
        <p:pic>
          <p:nvPicPr>
            <p:cNvPr id="12" name="Picture 11">
              <a:extLst>
                <a:ext uri="{FF2B5EF4-FFF2-40B4-BE49-F238E27FC236}">
                  <a16:creationId xmlns:a16="http://schemas.microsoft.com/office/drawing/2014/main" id="{25468651-0B9E-4163-8DE5-E610BE170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6324" y="3948570"/>
              <a:ext cx="2935315" cy="2990352"/>
            </a:xfrm>
            <a:prstGeom prst="rect">
              <a:avLst/>
            </a:prstGeom>
          </p:spPr>
        </p:pic>
      </p:grpSp>
    </p:spTree>
    <p:extLst>
      <p:ext uri="{BB962C8B-B14F-4D97-AF65-F5344CB8AC3E}">
        <p14:creationId xmlns:p14="http://schemas.microsoft.com/office/powerpoint/2010/main" val="392023557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8123</TotalTime>
  <Words>2315</Words>
  <Application>Microsoft Office PowerPoint</Application>
  <PresentationFormat>Widescreen</PresentationFormat>
  <Paragraphs>215</Paragraphs>
  <Slides>66</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66</vt:i4>
      </vt:variant>
    </vt:vector>
  </HeadingPairs>
  <TitlesOfParts>
    <vt:vector size="79" baseType="lpstr">
      <vt:lpstr>Arial</vt:lpstr>
      <vt:lpstr>BentonSans Book</vt:lpstr>
      <vt:lpstr>Calibri</vt:lpstr>
      <vt:lpstr>Calibri Light</vt:lpstr>
      <vt:lpstr>Gill Sans MT</vt:lpstr>
      <vt:lpstr>Helvetica Neue</vt:lpstr>
      <vt:lpstr>Merriweather Light</vt:lpstr>
      <vt:lpstr>Open Sans</vt:lpstr>
      <vt:lpstr>open-sans</vt:lpstr>
      <vt:lpstr>Oxygen</vt:lpstr>
      <vt:lpstr>Poor Richard</vt:lpstr>
      <vt:lpstr>Wingdings</vt:lpstr>
      <vt:lpstr>Office Theme</vt:lpstr>
      <vt:lpstr>Avoid Distorting The Data</vt:lpstr>
      <vt:lpstr>PowerPoint Presentation</vt:lpstr>
      <vt:lpstr>PowerPoint Presentation</vt:lpstr>
      <vt:lpstr>PowerPoint Presentation</vt:lpstr>
      <vt:lpstr>PowerPoint Presentation</vt:lpstr>
      <vt:lpstr>PowerPoint Presentation</vt:lpstr>
      <vt:lpstr>When our visual Processing System Betrays Us</vt:lpstr>
      <vt:lpstr>When our visual Processing System Betrays Us</vt:lpstr>
      <vt:lpstr>What is a Dashboard?</vt:lpstr>
      <vt:lpstr>Are All Dashboards the Same?</vt:lpstr>
      <vt:lpstr>Are All Dashboards the Same?</vt:lpstr>
      <vt:lpstr>Are All Dashboards the Same?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makes a good dashboard?</vt:lpstr>
      <vt:lpstr>-</vt:lpstr>
      <vt:lpstr>What Goes Where?</vt:lpstr>
      <vt:lpstr>PowerPoint Presentation</vt:lpstr>
      <vt:lpstr>PowerPoint Presentation</vt:lpstr>
      <vt:lpstr>PowerPoint Presentation</vt:lpstr>
      <vt:lpstr>PowerPoint Presentation</vt:lpstr>
      <vt:lpstr>Let it Breath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Plotly and Dash</vt:lpstr>
      <vt:lpstr>Plotly and Dash</vt:lpstr>
      <vt:lpstr>Plotly and Dash</vt:lpstr>
      <vt:lpstr>Plotly and Dash</vt:lpstr>
      <vt:lpstr>Plotly and Dash</vt:lpstr>
      <vt:lpstr>Plotly and Dash</vt:lpstr>
      <vt:lpstr>Plotly and Dash</vt:lpstr>
      <vt:lpstr>Plotly and Dash</vt:lpstr>
      <vt:lpstr>Data Visualization in Data Science</vt:lpstr>
      <vt:lpstr>Plotly – An Overview</vt:lpstr>
      <vt:lpstr>Plotly Sub-modules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ITIAI14</dc:creator>
  <cp:lastModifiedBy>ITIAI14</cp:lastModifiedBy>
  <cp:revision>190</cp:revision>
  <dcterms:created xsi:type="dcterms:W3CDTF">2021-09-04T08:17:45Z</dcterms:created>
  <dcterms:modified xsi:type="dcterms:W3CDTF">2022-03-29T11:04:56Z</dcterms:modified>
</cp:coreProperties>
</file>